
<file path=[Content_Types].xml><?xml version="1.0" encoding="utf-8"?>
<Types xmlns="http://schemas.openxmlformats.org/package/2006/content-types">
  <Default Extension="glb" ContentType="model/gltf.binary"/>
  <Default Extension="jpeg" ContentType="image/jpeg"/>
  <Default Extension="jpg" ContentType="image/jp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1.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6"/>
  </p:notesMasterIdLst>
  <p:sldIdLst>
    <p:sldId id="262" r:id="rId2"/>
    <p:sldId id="263" r:id="rId3"/>
    <p:sldId id="266" r:id="rId4"/>
    <p:sldId id="274" r:id="rId5"/>
    <p:sldId id="273" r:id="rId6"/>
    <p:sldId id="258" r:id="rId7"/>
    <p:sldId id="275" r:id="rId8"/>
    <p:sldId id="276" r:id="rId9"/>
    <p:sldId id="259" r:id="rId10"/>
    <p:sldId id="267" r:id="rId11"/>
    <p:sldId id="268" r:id="rId12"/>
    <p:sldId id="269" r:id="rId13"/>
    <p:sldId id="270" r:id="rId14"/>
    <p:sldId id="277" r:id="rId15"/>
    <p:sldId id="278" r:id="rId16"/>
    <p:sldId id="281" r:id="rId17"/>
    <p:sldId id="282" r:id="rId18"/>
    <p:sldId id="283" r:id="rId19"/>
    <p:sldId id="260" r:id="rId20"/>
    <p:sldId id="285" r:id="rId21"/>
    <p:sldId id="280" r:id="rId22"/>
    <p:sldId id="279" r:id="rId23"/>
    <p:sldId id="286" r:id="rId24"/>
    <p:sldId id="25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C382A8-5B19-4292-B363-9598CE0B8B1A}">
          <p14:sldIdLst>
            <p14:sldId id="262"/>
            <p14:sldId id="263"/>
            <p14:sldId id="266"/>
            <p14:sldId id="274"/>
            <p14:sldId id="273"/>
            <p14:sldId id="258"/>
            <p14:sldId id="275"/>
            <p14:sldId id="276"/>
            <p14:sldId id="259"/>
            <p14:sldId id="267"/>
            <p14:sldId id="268"/>
            <p14:sldId id="269"/>
            <p14:sldId id="270"/>
            <p14:sldId id="277"/>
            <p14:sldId id="278"/>
            <p14:sldId id="281"/>
            <p14:sldId id="282"/>
            <p14:sldId id="283"/>
            <p14:sldId id="260"/>
            <p14:sldId id="285"/>
            <p14:sldId id="280"/>
            <p14:sldId id="279"/>
            <p14:sldId id="286"/>
            <p14:sldId id="256"/>
          </p14:sldIdLst>
        </p14:section>
        <p14:section name="Untitled Section" id="{962116F8-A87B-430A-849B-0F728E4FE6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94660"/>
  </p:normalViewPr>
  <p:slideViewPr>
    <p:cSldViewPr snapToGrid="0">
      <p:cViewPr varScale="1">
        <p:scale>
          <a:sx n="78" d="100"/>
          <a:sy n="78" d="100"/>
        </p:scale>
        <p:origin x="1128"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E1FC0-2335-4A83-8E88-0E7E04163C2F}"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IN"/>
        </a:p>
      </dgm:t>
    </dgm:pt>
    <dgm:pt modelId="{B6B5CE87-CC36-4CEF-B602-C99E1F625841}">
      <dgm:prSet phldrT="[Text]"/>
      <dgm:spPr/>
      <dgm:t>
        <a:bodyPr/>
        <a:lstStyle/>
        <a:p>
          <a:r>
            <a:rPr lang="en-IN" dirty="0"/>
            <a:t>NUMERICAL</a:t>
          </a:r>
        </a:p>
        <a:p>
          <a:r>
            <a:rPr lang="en-IN" dirty="0"/>
            <a:t>COLUMNS</a:t>
          </a:r>
        </a:p>
      </dgm:t>
    </dgm:pt>
    <dgm:pt modelId="{1345241E-4FD9-43F8-9A32-FEF9DD67FC98}" type="parTrans" cxnId="{EC1608C4-C872-4C65-9057-1F6BE8F756A4}">
      <dgm:prSet/>
      <dgm:spPr/>
      <dgm:t>
        <a:bodyPr/>
        <a:lstStyle/>
        <a:p>
          <a:endParaRPr lang="en-IN"/>
        </a:p>
      </dgm:t>
    </dgm:pt>
    <dgm:pt modelId="{DD51982A-70BB-453B-AD72-58EBEAD84F9F}" type="sibTrans" cxnId="{EC1608C4-C872-4C65-9057-1F6BE8F756A4}">
      <dgm:prSet/>
      <dgm:spPr/>
      <dgm:t>
        <a:bodyPr/>
        <a:lstStyle/>
        <a:p>
          <a:endParaRPr lang="en-IN"/>
        </a:p>
      </dgm:t>
    </dgm:pt>
    <dgm:pt modelId="{55907FCD-4FD2-4218-9237-BDC19A41369D}">
      <dgm:prSet phldrT="[Text]" custT="1"/>
      <dgm:spPr/>
      <dgm:t>
        <a:bodyPr/>
        <a:lstStyle/>
        <a:p>
          <a:r>
            <a:rPr lang="en-IN" sz="1800" b="1" i="1" u="none" dirty="0">
              <a:latin typeface="Aril"/>
            </a:rPr>
            <a:t>step</a:t>
          </a:r>
        </a:p>
      </dgm:t>
    </dgm:pt>
    <dgm:pt modelId="{97E14257-4860-42C8-A702-FB0E55518ED6}" type="parTrans" cxnId="{6DB3BB6B-8935-4139-9DBC-578B445E7927}">
      <dgm:prSet/>
      <dgm:spPr/>
      <dgm:t>
        <a:bodyPr/>
        <a:lstStyle/>
        <a:p>
          <a:endParaRPr lang="en-IN"/>
        </a:p>
      </dgm:t>
    </dgm:pt>
    <dgm:pt modelId="{F018A849-F35A-4685-8A70-F7146952F61D}" type="sibTrans" cxnId="{6DB3BB6B-8935-4139-9DBC-578B445E7927}">
      <dgm:prSet/>
      <dgm:spPr/>
      <dgm:t>
        <a:bodyPr/>
        <a:lstStyle/>
        <a:p>
          <a:endParaRPr lang="en-IN"/>
        </a:p>
      </dgm:t>
    </dgm:pt>
    <dgm:pt modelId="{3C88341B-D1F3-4603-A87E-EC22E849C6CD}">
      <dgm:prSet phldrT="[Text]"/>
      <dgm:spPr/>
      <dgm:t>
        <a:bodyPr/>
        <a:lstStyle/>
        <a:p>
          <a:r>
            <a:rPr lang="en-IN" dirty="0"/>
            <a:t>CATEGORICAL</a:t>
          </a:r>
          <a:br>
            <a:rPr lang="en-IN" dirty="0"/>
          </a:br>
          <a:r>
            <a:rPr lang="en-IN" dirty="0"/>
            <a:t>COLUMNS </a:t>
          </a:r>
        </a:p>
      </dgm:t>
    </dgm:pt>
    <dgm:pt modelId="{A31B9C4F-4016-4EC3-AD84-24B7A043D1AD}" type="parTrans" cxnId="{7E389B80-EE00-4D83-BF0F-194477C0B0A8}">
      <dgm:prSet/>
      <dgm:spPr/>
      <dgm:t>
        <a:bodyPr/>
        <a:lstStyle/>
        <a:p>
          <a:endParaRPr lang="en-IN"/>
        </a:p>
      </dgm:t>
    </dgm:pt>
    <dgm:pt modelId="{312C22F6-FCEC-44AC-8A0F-EABD335BFEB0}" type="sibTrans" cxnId="{7E389B80-EE00-4D83-BF0F-194477C0B0A8}">
      <dgm:prSet/>
      <dgm:spPr/>
      <dgm:t>
        <a:bodyPr/>
        <a:lstStyle/>
        <a:p>
          <a:endParaRPr lang="en-IN"/>
        </a:p>
      </dgm:t>
    </dgm:pt>
    <dgm:pt modelId="{1FEB3305-419E-466A-81C6-595D6F8213D4}">
      <dgm:prSet phldrT="[Text]" custT="1"/>
      <dgm:spPr/>
      <dgm:t>
        <a:bodyPr/>
        <a:lstStyle/>
        <a:p>
          <a:r>
            <a:rPr lang="en-IN" sz="1800" b="1" i="1" dirty="0">
              <a:latin typeface="Aril"/>
            </a:rPr>
            <a:t>type </a:t>
          </a:r>
        </a:p>
      </dgm:t>
    </dgm:pt>
    <dgm:pt modelId="{91AEF23F-C7DE-4B0B-AF65-968018B0B99B}" type="parTrans" cxnId="{516C777B-7D4D-4D0B-8FC6-AF2ECF862853}">
      <dgm:prSet/>
      <dgm:spPr/>
      <dgm:t>
        <a:bodyPr/>
        <a:lstStyle/>
        <a:p>
          <a:endParaRPr lang="en-IN"/>
        </a:p>
      </dgm:t>
    </dgm:pt>
    <dgm:pt modelId="{0D7C331A-9474-4631-915D-C198D0F25449}" type="sibTrans" cxnId="{516C777B-7D4D-4D0B-8FC6-AF2ECF862853}">
      <dgm:prSet/>
      <dgm:spPr/>
      <dgm:t>
        <a:bodyPr/>
        <a:lstStyle/>
        <a:p>
          <a:endParaRPr lang="en-IN"/>
        </a:p>
      </dgm:t>
    </dgm:pt>
    <dgm:pt modelId="{41FA6439-5B40-4FCD-90D1-27EBAE170E36}">
      <dgm:prSet custT="1"/>
      <dgm:spPr/>
      <dgm:t>
        <a:bodyPr/>
        <a:lstStyle/>
        <a:p>
          <a:r>
            <a:rPr lang="en-IN" sz="1800" b="1" i="1" u="none" dirty="0">
              <a:latin typeface="Aril"/>
            </a:rPr>
            <a:t>amount</a:t>
          </a:r>
        </a:p>
      </dgm:t>
    </dgm:pt>
    <dgm:pt modelId="{A9541E7E-1042-467A-A389-8477721FE07F}" type="parTrans" cxnId="{2D35DD47-90BB-4B2A-BBE0-43C41846D2B8}">
      <dgm:prSet/>
      <dgm:spPr/>
      <dgm:t>
        <a:bodyPr/>
        <a:lstStyle/>
        <a:p>
          <a:endParaRPr lang="en-IN"/>
        </a:p>
      </dgm:t>
    </dgm:pt>
    <dgm:pt modelId="{28EDE264-0573-41E4-8499-7E3D72AC3813}" type="sibTrans" cxnId="{2D35DD47-90BB-4B2A-BBE0-43C41846D2B8}">
      <dgm:prSet/>
      <dgm:spPr/>
      <dgm:t>
        <a:bodyPr/>
        <a:lstStyle/>
        <a:p>
          <a:endParaRPr lang="en-IN"/>
        </a:p>
      </dgm:t>
    </dgm:pt>
    <dgm:pt modelId="{5716BA3A-6BDF-4322-ABF9-41F87D286137}">
      <dgm:prSet custT="1"/>
      <dgm:spPr/>
      <dgm:t>
        <a:bodyPr/>
        <a:lstStyle/>
        <a:p>
          <a:r>
            <a:rPr lang="en-IN" sz="1800" b="1" i="1" u="none" dirty="0">
              <a:latin typeface="Aril"/>
            </a:rPr>
            <a:t>oldbalanceOrg</a:t>
          </a:r>
        </a:p>
      </dgm:t>
    </dgm:pt>
    <dgm:pt modelId="{81938C81-5DF8-4951-AA56-54600CD04709}" type="parTrans" cxnId="{25948C09-5987-46AC-834C-5EBCA9C698E7}">
      <dgm:prSet/>
      <dgm:spPr/>
      <dgm:t>
        <a:bodyPr/>
        <a:lstStyle/>
        <a:p>
          <a:endParaRPr lang="en-IN"/>
        </a:p>
      </dgm:t>
    </dgm:pt>
    <dgm:pt modelId="{07FCA1DF-F6B8-4F25-B57D-57AA83E648D7}" type="sibTrans" cxnId="{25948C09-5987-46AC-834C-5EBCA9C698E7}">
      <dgm:prSet/>
      <dgm:spPr/>
      <dgm:t>
        <a:bodyPr/>
        <a:lstStyle/>
        <a:p>
          <a:endParaRPr lang="en-IN"/>
        </a:p>
      </dgm:t>
    </dgm:pt>
    <dgm:pt modelId="{BA2BEA29-A64C-4415-9500-500A7712A905}">
      <dgm:prSet custT="1"/>
      <dgm:spPr/>
      <dgm:t>
        <a:bodyPr/>
        <a:lstStyle/>
        <a:p>
          <a:r>
            <a:rPr lang="en-IN" sz="1800" b="1" i="1" u="none" dirty="0">
              <a:latin typeface="Aril"/>
            </a:rPr>
            <a:t>newbalanceOrig</a:t>
          </a:r>
        </a:p>
      </dgm:t>
    </dgm:pt>
    <dgm:pt modelId="{54EABDDB-FDC4-4288-958A-A861AE54EC26}" type="parTrans" cxnId="{3216D7AF-0F66-4FA3-B3D4-A1CC70CE6847}">
      <dgm:prSet/>
      <dgm:spPr/>
      <dgm:t>
        <a:bodyPr/>
        <a:lstStyle/>
        <a:p>
          <a:endParaRPr lang="en-IN"/>
        </a:p>
      </dgm:t>
    </dgm:pt>
    <dgm:pt modelId="{79D0D5B8-7C43-49D5-A280-3F3C9EF1F3DA}" type="sibTrans" cxnId="{3216D7AF-0F66-4FA3-B3D4-A1CC70CE6847}">
      <dgm:prSet/>
      <dgm:spPr/>
      <dgm:t>
        <a:bodyPr/>
        <a:lstStyle/>
        <a:p>
          <a:endParaRPr lang="en-IN"/>
        </a:p>
      </dgm:t>
    </dgm:pt>
    <dgm:pt modelId="{2CAFFFFA-BD32-44AD-A2A1-078DDFE87B84}">
      <dgm:prSet custT="1"/>
      <dgm:spPr/>
      <dgm:t>
        <a:bodyPr/>
        <a:lstStyle/>
        <a:p>
          <a:r>
            <a:rPr lang="en-IN" sz="1800" b="1" i="1" u="none" dirty="0">
              <a:latin typeface="Aril"/>
            </a:rPr>
            <a:t>oldbalanceDest</a:t>
          </a:r>
        </a:p>
      </dgm:t>
    </dgm:pt>
    <dgm:pt modelId="{A7C4D284-EFBF-4D21-975E-BD1D4C7713DC}" type="parTrans" cxnId="{33474461-4B30-4AC6-9B33-6665037845A1}">
      <dgm:prSet/>
      <dgm:spPr/>
      <dgm:t>
        <a:bodyPr/>
        <a:lstStyle/>
        <a:p>
          <a:endParaRPr lang="en-IN"/>
        </a:p>
      </dgm:t>
    </dgm:pt>
    <dgm:pt modelId="{FA2599FF-B65F-4255-977A-4C9C6001829A}" type="sibTrans" cxnId="{33474461-4B30-4AC6-9B33-6665037845A1}">
      <dgm:prSet/>
      <dgm:spPr/>
      <dgm:t>
        <a:bodyPr/>
        <a:lstStyle/>
        <a:p>
          <a:endParaRPr lang="en-IN"/>
        </a:p>
      </dgm:t>
    </dgm:pt>
    <dgm:pt modelId="{D8B4CED6-82F8-4A53-9F69-DDCE9FF91548}">
      <dgm:prSet custT="1"/>
      <dgm:spPr/>
      <dgm:t>
        <a:bodyPr/>
        <a:lstStyle/>
        <a:p>
          <a:r>
            <a:rPr lang="en-IN" sz="1800" b="1" i="1" u="none" dirty="0">
              <a:latin typeface="Aril"/>
            </a:rPr>
            <a:t>newbalanceDest</a:t>
          </a:r>
        </a:p>
      </dgm:t>
    </dgm:pt>
    <dgm:pt modelId="{C3C77C89-3DC3-4D4D-8B47-A17F725C9923}" type="parTrans" cxnId="{E027B2B5-71E6-41B7-A577-47B8B214115C}">
      <dgm:prSet/>
      <dgm:spPr/>
      <dgm:t>
        <a:bodyPr/>
        <a:lstStyle/>
        <a:p>
          <a:endParaRPr lang="en-IN"/>
        </a:p>
      </dgm:t>
    </dgm:pt>
    <dgm:pt modelId="{569649E5-B335-46A0-8B35-5C2050EF3161}" type="sibTrans" cxnId="{E027B2B5-71E6-41B7-A577-47B8B214115C}">
      <dgm:prSet/>
      <dgm:spPr/>
      <dgm:t>
        <a:bodyPr/>
        <a:lstStyle/>
        <a:p>
          <a:endParaRPr lang="en-IN"/>
        </a:p>
      </dgm:t>
    </dgm:pt>
    <dgm:pt modelId="{66F2011C-2FDB-4D21-A0ED-42D72B299BA3}">
      <dgm:prSet custT="1"/>
      <dgm:spPr/>
      <dgm:t>
        <a:bodyPr/>
        <a:lstStyle/>
        <a:p>
          <a:r>
            <a:rPr lang="en-IN" sz="1800" b="1" i="1" dirty="0">
              <a:latin typeface="Aril"/>
            </a:rPr>
            <a:t>nameOrig</a:t>
          </a:r>
        </a:p>
      </dgm:t>
    </dgm:pt>
    <dgm:pt modelId="{9678198C-972F-4998-81F3-F99F5E98E73D}" type="parTrans" cxnId="{99E9A02F-1BA4-49AD-B180-4DD81BF1951C}">
      <dgm:prSet/>
      <dgm:spPr/>
      <dgm:t>
        <a:bodyPr/>
        <a:lstStyle/>
        <a:p>
          <a:endParaRPr lang="en-IN"/>
        </a:p>
      </dgm:t>
    </dgm:pt>
    <dgm:pt modelId="{25D63EDA-9703-437D-9C6A-454AA30CF100}" type="sibTrans" cxnId="{99E9A02F-1BA4-49AD-B180-4DD81BF1951C}">
      <dgm:prSet/>
      <dgm:spPr/>
      <dgm:t>
        <a:bodyPr/>
        <a:lstStyle/>
        <a:p>
          <a:endParaRPr lang="en-IN"/>
        </a:p>
      </dgm:t>
    </dgm:pt>
    <dgm:pt modelId="{7F8386D0-F237-447A-B69A-1709E35CFB0B}">
      <dgm:prSet custT="1"/>
      <dgm:spPr/>
      <dgm:t>
        <a:bodyPr/>
        <a:lstStyle/>
        <a:p>
          <a:r>
            <a:rPr lang="en-IN" sz="1800" b="1" i="1" dirty="0">
              <a:latin typeface="Aril"/>
            </a:rPr>
            <a:t>nameDest</a:t>
          </a:r>
        </a:p>
      </dgm:t>
    </dgm:pt>
    <dgm:pt modelId="{C17D07A4-968D-42FC-8B33-A562CAA6FD92}" type="parTrans" cxnId="{6F189F60-48B9-4499-ADEF-5D6CF2A91CC7}">
      <dgm:prSet/>
      <dgm:spPr/>
      <dgm:t>
        <a:bodyPr/>
        <a:lstStyle/>
        <a:p>
          <a:endParaRPr lang="en-IN"/>
        </a:p>
      </dgm:t>
    </dgm:pt>
    <dgm:pt modelId="{80AF7F7B-14EE-4B79-B25A-23B1277AFFC0}" type="sibTrans" cxnId="{6F189F60-48B9-4499-ADEF-5D6CF2A91CC7}">
      <dgm:prSet/>
      <dgm:spPr/>
      <dgm:t>
        <a:bodyPr/>
        <a:lstStyle/>
        <a:p>
          <a:endParaRPr lang="en-IN"/>
        </a:p>
      </dgm:t>
    </dgm:pt>
    <dgm:pt modelId="{78F68CC7-961F-4438-A782-0159E81C0C4D}">
      <dgm:prSet custT="1"/>
      <dgm:spPr/>
      <dgm:t>
        <a:bodyPr/>
        <a:lstStyle/>
        <a:p>
          <a:r>
            <a:rPr lang="en-IN" sz="1800" b="1" i="1" dirty="0">
              <a:latin typeface="Aril"/>
            </a:rPr>
            <a:t>isFraud</a:t>
          </a:r>
        </a:p>
      </dgm:t>
    </dgm:pt>
    <dgm:pt modelId="{E3B4F3DD-5F01-4507-BA49-358EF3160762}" type="parTrans" cxnId="{B3699968-FAF2-4609-8034-1D41510BDD76}">
      <dgm:prSet/>
      <dgm:spPr/>
      <dgm:t>
        <a:bodyPr/>
        <a:lstStyle/>
        <a:p>
          <a:endParaRPr lang="en-IN"/>
        </a:p>
      </dgm:t>
    </dgm:pt>
    <dgm:pt modelId="{8BF775B0-B2FD-4B57-B33D-DB27772F52DB}" type="sibTrans" cxnId="{B3699968-FAF2-4609-8034-1D41510BDD76}">
      <dgm:prSet/>
      <dgm:spPr/>
      <dgm:t>
        <a:bodyPr/>
        <a:lstStyle/>
        <a:p>
          <a:endParaRPr lang="en-IN"/>
        </a:p>
      </dgm:t>
    </dgm:pt>
    <dgm:pt modelId="{F586FCD1-7A99-446B-8816-F49F2ADDC849}" type="pres">
      <dgm:prSet presAssocID="{4FAE1FC0-2335-4A83-8E88-0E7E04163C2F}" presName="Name0" presStyleCnt="0">
        <dgm:presLayoutVars>
          <dgm:dir/>
          <dgm:animLvl val="lvl"/>
          <dgm:resizeHandles/>
        </dgm:presLayoutVars>
      </dgm:prSet>
      <dgm:spPr/>
    </dgm:pt>
    <dgm:pt modelId="{696294C7-70B1-4550-AFC1-BBDCE1852576}" type="pres">
      <dgm:prSet presAssocID="{B6B5CE87-CC36-4CEF-B602-C99E1F625841}" presName="linNode" presStyleCnt="0"/>
      <dgm:spPr/>
    </dgm:pt>
    <dgm:pt modelId="{D03787D6-F9FF-44F0-A694-6ABD649B27B6}" type="pres">
      <dgm:prSet presAssocID="{B6B5CE87-CC36-4CEF-B602-C99E1F625841}" presName="parentShp" presStyleLbl="node1" presStyleIdx="0" presStyleCnt="2">
        <dgm:presLayoutVars>
          <dgm:bulletEnabled val="1"/>
        </dgm:presLayoutVars>
      </dgm:prSet>
      <dgm:spPr/>
    </dgm:pt>
    <dgm:pt modelId="{F6C0B62B-8A52-43E3-A8F3-09CE390DDA2C}" type="pres">
      <dgm:prSet presAssocID="{B6B5CE87-CC36-4CEF-B602-C99E1F625841}" presName="childShp" presStyleLbl="bgAccFollowNode1" presStyleIdx="0" presStyleCnt="2" custScaleY="118913">
        <dgm:presLayoutVars>
          <dgm:bulletEnabled val="1"/>
        </dgm:presLayoutVars>
      </dgm:prSet>
      <dgm:spPr/>
    </dgm:pt>
    <dgm:pt modelId="{74DA4DB5-901B-4126-966A-4CF269462D09}" type="pres">
      <dgm:prSet presAssocID="{DD51982A-70BB-453B-AD72-58EBEAD84F9F}" presName="spacing" presStyleCnt="0"/>
      <dgm:spPr/>
    </dgm:pt>
    <dgm:pt modelId="{F4FDBBB4-85CF-4F61-BF28-58B1BFE49B31}" type="pres">
      <dgm:prSet presAssocID="{3C88341B-D1F3-4603-A87E-EC22E849C6CD}" presName="linNode" presStyleCnt="0"/>
      <dgm:spPr/>
    </dgm:pt>
    <dgm:pt modelId="{1ED2A0B7-DAC7-4515-9A97-5172E85C7A6E}" type="pres">
      <dgm:prSet presAssocID="{3C88341B-D1F3-4603-A87E-EC22E849C6CD}" presName="parentShp" presStyleLbl="node1" presStyleIdx="1" presStyleCnt="2">
        <dgm:presLayoutVars>
          <dgm:bulletEnabled val="1"/>
        </dgm:presLayoutVars>
      </dgm:prSet>
      <dgm:spPr/>
    </dgm:pt>
    <dgm:pt modelId="{0551AEAD-ECEC-4FCD-A020-05637885D802}" type="pres">
      <dgm:prSet presAssocID="{3C88341B-D1F3-4603-A87E-EC22E849C6CD}" presName="childShp" presStyleLbl="bgAccFollowNode1" presStyleIdx="1" presStyleCnt="2" custScaleY="79194" custLinFactNeighborX="0" custLinFactNeighborY="-777">
        <dgm:presLayoutVars>
          <dgm:bulletEnabled val="1"/>
        </dgm:presLayoutVars>
      </dgm:prSet>
      <dgm:spPr/>
    </dgm:pt>
  </dgm:ptLst>
  <dgm:cxnLst>
    <dgm:cxn modelId="{98D1F107-1180-4ECB-A2E4-3BD2C53CDDBE}" type="presOf" srcId="{4FAE1FC0-2335-4A83-8E88-0E7E04163C2F}" destId="{F586FCD1-7A99-446B-8816-F49F2ADDC849}" srcOrd="0" destOrd="0" presId="urn:microsoft.com/office/officeart/2005/8/layout/vList6"/>
    <dgm:cxn modelId="{25948C09-5987-46AC-834C-5EBCA9C698E7}" srcId="{B6B5CE87-CC36-4CEF-B602-C99E1F625841}" destId="{5716BA3A-6BDF-4322-ABF9-41F87D286137}" srcOrd="2" destOrd="0" parTransId="{81938C81-5DF8-4951-AA56-54600CD04709}" sibTransId="{07FCA1DF-F6B8-4F25-B57D-57AA83E648D7}"/>
    <dgm:cxn modelId="{3167F61D-9E72-4CE7-BE74-01713C3DE472}" type="presOf" srcId="{2CAFFFFA-BD32-44AD-A2A1-078DDFE87B84}" destId="{F6C0B62B-8A52-43E3-A8F3-09CE390DDA2C}" srcOrd="0" destOrd="4" presId="urn:microsoft.com/office/officeart/2005/8/layout/vList6"/>
    <dgm:cxn modelId="{99E9A02F-1BA4-49AD-B180-4DD81BF1951C}" srcId="{3C88341B-D1F3-4603-A87E-EC22E849C6CD}" destId="{66F2011C-2FDB-4D21-A0ED-42D72B299BA3}" srcOrd="1" destOrd="0" parTransId="{9678198C-972F-4998-81F3-F99F5E98E73D}" sibTransId="{25D63EDA-9703-437D-9C6A-454AA30CF100}"/>
    <dgm:cxn modelId="{6826F737-9CB4-4C45-AEA8-6A3695EB137A}" type="presOf" srcId="{66F2011C-2FDB-4D21-A0ED-42D72B299BA3}" destId="{0551AEAD-ECEC-4FCD-A020-05637885D802}" srcOrd="0" destOrd="1" presId="urn:microsoft.com/office/officeart/2005/8/layout/vList6"/>
    <dgm:cxn modelId="{AEFA183E-47A1-4E2B-B89D-369C77F37EA2}" type="presOf" srcId="{78F68CC7-961F-4438-A782-0159E81C0C4D}" destId="{0551AEAD-ECEC-4FCD-A020-05637885D802}" srcOrd="0" destOrd="3" presId="urn:microsoft.com/office/officeart/2005/8/layout/vList6"/>
    <dgm:cxn modelId="{6F189F60-48B9-4499-ADEF-5D6CF2A91CC7}" srcId="{3C88341B-D1F3-4603-A87E-EC22E849C6CD}" destId="{7F8386D0-F237-447A-B69A-1709E35CFB0B}" srcOrd="2" destOrd="0" parTransId="{C17D07A4-968D-42FC-8B33-A562CAA6FD92}" sibTransId="{80AF7F7B-14EE-4B79-B25A-23B1277AFFC0}"/>
    <dgm:cxn modelId="{33474461-4B30-4AC6-9B33-6665037845A1}" srcId="{B6B5CE87-CC36-4CEF-B602-C99E1F625841}" destId="{2CAFFFFA-BD32-44AD-A2A1-078DDFE87B84}" srcOrd="4" destOrd="0" parTransId="{A7C4D284-EFBF-4D21-975E-BD1D4C7713DC}" sibTransId="{FA2599FF-B65F-4255-977A-4C9C6001829A}"/>
    <dgm:cxn modelId="{2D35DD47-90BB-4B2A-BBE0-43C41846D2B8}" srcId="{B6B5CE87-CC36-4CEF-B602-C99E1F625841}" destId="{41FA6439-5B40-4FCD-90D1-27EBAE170E36}" srcOrd="1" destOrd="0" parTransId="{A9541E7E-1042-467A-A389-8477721FE07F}" sibTransId="{28EDE264-0573-41E4-8499-7E3D72AC3813}"/>
    <dgm:cxn modelId="{B3699968-FAF2-4609-8034-1D41510BDD76}" srcId="{3C88341B-D1F3-4603-A87E-EC22E849C6CD}" destId="{78F68CC7-961F-4438-A782-0159E81C0C4D}" srcOrd="3" destOrd="0" parTransId="{E3B4F3DD-5F01-4507-BA49-358EF3160762}" sibTransId="{8BF775B0-B2FD-4B57-B33D-DB27772F52DB}"/>
    <dgm:cxn modelId="{6DB3BB6B-8935-4139-9DBC-578B445E7927}" srcId="{B6B5CE87-CC36-4CEF-B602-C99E1F625841}" destId="{55907FCD-4FD2-4218-9237-BDC19A41369D}" srcOrd="0" destOrd="0" parTransId="{97E14257-4860-42C8-A702-FB0E55518ED6}" sibTransId="{F018A849-F35A-4685-8A70-F7146952F61D}"/>
    <dgm:cxn modelId="{45E6184F-74CD-484A-98FE-F28E92CEC09A}" type="presOf" srcId="{1FEB3305-419E-466A-81C6-595D6F8213D4}" destId="{0551AEAD-ECEC-4FCD-A020-05637885D802}" srcOrd="0" destOrd="0" presId="urn:microsoft.com/office/officeart/2005/8/layout/vList6"/>
    <dgm:cxn modelId="{12F9DB53-2EAD-4A4E-ABCF-7AE27F53DBFB}" type="presOf" srcId="{41FA6439-5B40-4FCD-90D1-27EBAE170E36}" destId="{F6C0B62B-8A52-43E3-A8F3-09CE390DDA2C}" srcOrd="0" destOrd="1" presId="urn:microsoft.com/office/officeart/2005/8/layout/vList6"/>
    <dgm:cxn modelId="{F4318178-862B-485A-B896-64BC62615DD6}" type="presOf" srcId="{5716BA3A-6BDF-4322-ABF9-41F87D286137}" destId="{F6C0B62B-8A52-43E3-A8F3-09CE390DDA2C}" srcOrd="0" destOrd="2" presId="urn:microsoft.com/office/officeart/2005/8/layout/vList6"/>
    <dgm:cxn modelId="{44A1B27A-FC81-49FD-99C2-D4DC68D9DED1}" type="presOf" srcId="{BA2BEA29-A64C-4415-9500-500A7712A905}" destId="{F6C0B62B-8A52-43E3-A8F3-09CE390DDA2C}" srcOrd="0" destOrd="3" presId="urn:microsoft.com/office/officeart/2005/8/layout/vList6"/>
    <dgm:cxn modelId="{516C777B-7D4D-4D0B-8FC6-AF2ECF862853}" srcId="{3C88341B-D1F3-4603-A87E-EC22E849C6CD}" destId="{1FEB3305-419E-466A-81C6-595D6F8213D4}" srcOrd="0" destOrd="0" parTransId="{91AEF23F-C7DE-4B0B-AF65-968018B0B99B}" sibTransId="{0D7C331A-9474-4631-915D-C198D0F25449}"/>
    <dgm:cxn modelId="{7E389B80-EE00-4D83-BF0F-194477C0B0A8}" srcId="{4FAE1FC0-2335-4A83-8E88-0E7E04163C2F}" destId="{3C88341B-D1F3-4603-A87E-EC22E849C6CD}" srcOrd="1" destOrd="0" parTransId="{A31B9C4F-4016-4EC3-AD84-24B7A043D1AD}" sibTransId="{312C22F6-FCEC-44AC-8A0F-EABD335BFEB0}"/>
    <dgm:cxn modelId="{F6C87295-C065-4673-BBC6-BD07BD6C2D94}" type="presOf" srcId="{D8B4CED6-82F8-4A53-9F69-DDCE9FF91548}" destId="{F6C0B62B-8A52-43E3-A8F3-09CE390DDA2C}" srcOrd="0" destOrd="5" presId="urn:microsoft.com/office/officeart/2005/8/layout/vList6"/>
    <dgm:cxn modelId="{0EDCFDA5-59E6-40ED-98E9-80AE60A40AE3}" type="presOf" srcId="{3C88341B-D1F3-4603-A87E-EC22E849C6CD}" destId="{1ED2A0B7-DAC7-4515-9A97-5172E85C7A6E}" srcOrd="0" destOrd="0" presId="urn:microsoft.com/office/officeart/2005/8/layout/vList6"/>
    <dgm:cxn modelId="{3216D7AF-0F66-4FA3-B3D4-A1CC70CE6847}" srcId="{B6B5CE87-CC36-4CEF-B602-C99E1F625841}" destId="{BA2BEA29-A64C-4415-9500-500A7712A905}" srcOrd="3" destOrd="0" parTransId="{54EABDDB-FDC4-4288-958A-A861AE54EC26}" sibTransId="{79D0D5B8-7C43-49D5-A280-3F3C9EF1F3DA}"/>
    <dgm:cxn modelId="{E027B2B5-71E6-41B7-A577-47B8B214115C}" srcId="{B6B5CE87-CC36-4CEF-B602-C99E1F625841}" destId="{D8B4CED6-82F8-4A53-9F69-DDCE9FF91548}" srcOrd="5" destOrd="0" parTransId="{C3C77C89-3DC3-4D4D-8B47-A17F725C9923}" sibTransId="{569649E5-B335-46A0-8B35-5C2050EF3161}"/>
    <dgm:cxn modelId="{E3EADDB7-49B2-4BC4-BAD8-EF4F4349A92A}" type="presOf" srcId="{55907FCD-4FD2-4218-9237-BDC19A41369D}" destId="{F6C0B62B-8A52-43E3-A8F3-09CE390DDA2C}" srcOrd="0" destOrd="0" presId="urn:microsoft.com/office/officeart/2005/8/layout/vList6"/>
    <dgm:cxn modelId="{E3627ABA-7871-4298-8074-BB06CE56170C}" type="presOf" srcId="{B6B5CE87-CC36-4CEF-B602-C99E1F625841}" destId="{D03787D6-F9FF-44F0-A694-6ABD649B27B6}" srcOrd="0" destOrd="0" presId="urn:microsoft.com/office/officeart/2005/8/layout/vList6"/>
    <dgm:cxn modelId="{EC1608C4-C872-4C65-9057-1F6BE8F756A4}" srcId="{4FAE1FC0-2335-4A83-8E88-0E7E04163C2F}" destId="{B6B5CE87-CC36-4CEF-B602-C99E1F625841}" srcOrd="0" destOrd="0" parTransId="{1345241E-4FD9-43F8-9A32-FEF9DD67FC98}" sibTransId="{DD51982A-70BB-453B-AD72-58EBEAD84F9F}"/>
    <dgm:cxn modelId="{E4FD14CD-CF4E-4D9D-9E66-5D3F3250578A}" type="presOf" srcId="{7F8386D0-F237-447A-B69A-1709E35CFB0B}" destId="{0551AEAD-ECEC-4FCD-A020-05637885D802}" srcOrd="0" destOrd="2" presId="urn:microsoft.com/office/officeart/2005/8/layout/vList6"/>
    <dgm:cxn modelId="{440DA616-E56D-4AD9-A5E4-108933CF18C1}" type="presParOf" srcId="{F586FCD1-7A99-446B-8816-F49F2ADDC849}" destId="{696294C7-70B1-4550-AFC1-BBDCE1852576}" srcOrd="0" destOrd="0" presId="urn:microsoft.com/office/officeart/2005/8/layout/vList6"/>
    <dgm:cxn modelId="{CF23E985-2187-4D57-A161-0A96DFB16072}" type="presParOf" srcId="{696294C7-70B1-4550-AFC1-BBDCE1852576}" destId="{D03787D6-F9FF-44F0-A694-6ABD649B27B6}" srcOrd="0" destOrd="0" presId="urn:microsoft.com/office/officeart/2005/8/layout/vList6"/>
    <dgm:cxn modelId="{18A83F75-6F14-47D1-B9C3-D6485D7B9EBE}" type="presParOf" srcId="{696294C7-70B1-4550-AFC1-BBDCE1852576}" destId="{F6C0B62B-8A52-43E3-A8F3-09CE390DDA2C}" srcOrd="1" destOrd="0" presId="urn:microsoft.com/office/officeart/2005/8/layout/vList6"/>
    <dgm:cxn modelId="{A80906C2-62C7-42FF-9EC3-27DB393A3A37}" type="presParOf" srcId="{F586FCD1-7A99-446B-8816-F49F2ADDC849}" destId="{74DA4DB5-901B-4126-966A-4CF269462D09}" srcOrd="1" destOrd="0" presId="urn:microsoft.com/office/officeart/2005/8/layout/vList6"/>
    <dgm:cxn modelId="{26AFA033-9D2B-450A-B6A5-CF783F701895}" type="presParOf" srcId="{F586FCD1-7A99-446B-8816-F49F2ADDC849}" destId="{F4FDBBB4-85CF-4F61-BF28-58B1BFE49B31}" srcOrd="2" destOrd="0" presId="urn:microsoft.com/office/officeart/2005/8/layout/vList6"/>
    <dgm:cxn modelId="{2691FEB8-A86E-4C91-BB60-457DAA00AAE3}" type="presParOf" srcId="{F4FDBBB4-85CF-4F61-BF28-58B1BFE49B31}" destId="{1ED2A0B7-DAC7-4515-9A97-5172E85C7A6E}" srcOrd="0" destOrd="0" presId="urn:microsoft.com/office/officeart/2005/8/layout/vList6"/>
    <dgm:cxn modelId="{FB1FA5D4-A30A-43E5-9388-FCE110A2FCC2}" type="presParOf" srcId="{F4FDBBB4-85CF-4F61-BF28-58B1BFE49B31}" destId="{0551AEAD-ECEC-4FCD-A020-05637885D80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0B62B-8A52-43E3-A8F3-09CE390DDA2C}">
      <dsp:nvSpPr>
        <dsp:cNvPr id="0" name=""/>
        <dsp:cNvSpPr/>
      </dsp:nvSpPr>
      <dsp:spPr>
        <a:xfrm>
          <a:off x="2974344" y="1757"/>
          <a:ext cx="4450634" cy="2461412"/>
        </a:xfrm>
        <a:prstGeom prst="rightArrow">
          <a:avLst>
            <a:gd name="adj1" fmla="val 75000"/>
            <a:gd name="adj2" fmla="val 50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IN" sz="1800" b="1" i="1" u="none" kern="1200" dirty="0">
              <a:latin typeface="Aril"/>
            </a:rPr>
            <a:t>step</a:t>
          </a:r>
        </a:p>
        <a:p>
          <a:pPr marL="171450" lvl="1" indent="-171450" algn="l" defTabSz="800100">
            <a:lnSpc>
              <a:spcPct val="90000"/>
            </a:lnSpc>
            <a:spcBef>
              <a:spcPct val="0"/>
            </a:spcBef>
            <a:spcAft>
              <a:spcPct val="15000"/>
            </a:spcAft>
            <a:buChar char="•"/>
          </a:pPr>
          <a:r>
            <a:rPr lang="en-IN" sz="1800" b="1" i="1" u="none" kern="1200" dirty="0">
              <a:latin typeface="Aril"/>
            </a:rPr>
            <a:t>amount</a:t>
          </a:r>
        </a:p>
        <a:p>
          <a:pPr marL="171450" lvl="1" indent="-171450" algn="l" defTabSz="800100">
            <a:lnSpc>
              <a:spcPct val="90000"/>
            </a:lnSpc>
            <a:spcBef>
              <a:spcPct val="0"/>
            </a:spcBef>
            <a:spcAft>
              <a:spcPct val="15000"/>
            </a:spcAft>
            <a:buChar char="•"/>
          </a:pPr>
          <a:r>
            <a:rPr lang="en-IN" sz="1800" b="1" i="1" u="none" kern="1200" dirty="0">
              <a:latin typeface="Aril"/>
            </a:rPr>
            <a:t>oldbalanceOrg</a:t>
          </a:r>
        </a:p>
        <a:p>
          <a:pPr marL="171450" lvl="1" indent="-171450" algn="l" defTabSz="800100">
            <a:lnSpc>
              <a:spcPct val="90000"/>
            </a:lnSpc>
            <a:spcBef>
              <a:spcPct val="0"/>
            </a:spcBef>
            <a:spcAft>
              <a:spcPct val="15000"/>
            </a:spcAft>
            <a:buChar char="•"/>
          </a:pPr>
          <a:r>
            <a:rPr lang="en-IN" sz="1800" b="1" i="1" u="none" kern="1200" dirty="0">
              <a:latin typeface="Aril"/>
            </a:rPr>
            <a:t>newbalanceOrig</a:t>
          </a:r>
        </a:p>
        <a:p>
          <a:pPr marL="171450" lvl="1" indent="-171450" algn="l" defTabSz="800100">
            <a:lnSpc>
              <a:spcPct val="90000"/>
            </a:lnSpc>
            <a:spcBef>
              <a:spcPct val="0"/>
            </a:spcBef>
            <a:spcAft>
              <a:spcPct val="15000"/>
            </a:spcAft>
            <a:buChar char="•"/>
          </a:pPr>
          <a:r>
            <a:rPr lang="en-IN" sz="1800" b="1" i="1" u="none" kern="1200" dirty="0">
              <a:latin typeface="Aril"/>
            </a:rPr>
            <a:t>oldbalanceDest</a:t>
          </a:r>
        </a:p>
        <a:p>
          <a:pPr marL="171450" lvl="1" indent="-171450" algn="l" defTabSz="800100">
            <a:lnSpc>
              <a:spcPct val="90000"/>
            </a:lnSpc>
            <a:spcBef>
              <a:spcPct val="0"/>
            </a:spcBef>
            <a:spcAft>
              <a:spcPct val="15000"/>
            </a:spcAft>
            <a:buChar char="•"/>
          </a:pPr>
          <a:r>
            <a:rPr lang="en-IN" sz="1800" b="1" i="1" u="none" kern="1200" dirty="0">
              <a:latin typeface="Aril"/>
            </a:rPr>
            <a:t>newbalanceDest</a:t>
          </a:r>
        </a:p>
      </dsp:txBody>
      <dsp:txXfrm>
        <a:off x="2974344" y="309434"/>
        <a:ext cx="3527605" cy="1846059"/>
      </dsp:txXfrm>
    </dsp:sp>
    <dsp:sp modelId="{D03787D6-F9FF-44F0-A694-6ABD649B27B6}">
      <dsp:nvSpPr>
        <dsp:cNvPr id="0" name=""/>
        <dsp:cNvSpPr/>
      </dsp:nvSpPr>
      <dsp:spPr>
        <a:xfrm>
          <a:off x="7254" y="197499"/>
          <a:ext cx="2967089" cy="2069926"/>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NUMERICAL</a:t>
          </a:r>
        </a:p>
        <a:p>
          <a:pPr marL="0" lvl="0" indent="0" algn="ctr" defTabSz="1200150">
            <a:lnSpc>
              <a:spcPct val="90000"/>
            </a:lnSpc>
            <a:spcBef>
              <a:spcPct val="0"/>
            </a:spcBef>
            <a:spcAft>
              <a:spcPct val="35000"/>
            </a:spcAft>
            <a:buNone/>
          </a:pPr>
          <a:r>
            <a:rPr lang="en-IN" sz="2700" kern="1200" dirty="0"/>
            <a:t>COLUMNS</a:t>
          </a:r>
        </a:p>
      </dsp:txBody>
      <dsp:txXfrm>
        <a:off x="108299" y="298544"/>
        <a:ext cx="2764999" cy="1867836"/>
      </dsp:txXfrm>
    </dsp:sp>
    <dsp:sp modelId="{0551AEAD-ECEC-4FCD-A020-05637885D802}">
      <dsp:nvSpPr>
        <dsp:cNvPr id="0" name=""/>
        <dsp:cNvSpPr/>
      </dsp:nvSpPr>
      <dsp:spPr>
        <a:xfrm>
          <a:off x="2972893" y="2869413"/>
          <a:ext cx="4459339" cy="1639257"/>
        </a:xfrm>
        <a:prstGeom prst="rightArrow">
          <a:avLst>
            <a:gd name="adj1" fmla="val 75000"/>
            <a:gd name="adj2" fmla="val 50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IN" sz="1800" b="1" i="1" kern="1200" dirty="0">
              <a:latin typeface="Aril"/>
            </a:rPr>
            <a:t>type </a:t>
          </a:r>
        </a:p>
        <a:p>
          <a:pPr marL="171450" lvl="1" indent="-171450" algn="l" defTabSz="800100">
            <a:lnSpc>
              <a:spcPct val="90000"/>
            </a:lnSpc>
            <a:spcBef>
              <a:spcPct val="0"/>
            </a:spcBef>
            <a:spcAft>
              <a:spcPct val="15000"/>
            </a:spcAft>
            <a:buChar char="•"/>
          </a:pPr>
          <a:r>
            <a:rPr lang="en-IN" sz="1800" b="1" i="1" kern="1200" dirty="0">
              <a:latin typeface="Aril"/>
            </a:rPr>
            <a:t>nameOrig</a:t>
          </a:r>
        </a:p>
        <a:p>
          <a:pPr marL="171450" lvl="1" indent="-171450" algn="l" defTabSz="800100">
            <a:lnSpc>
              <a:spcPct val="90000"/>
            </a:lnSpc>
            <a:spcBef>
              <a:spcPct val="0"/>
            </a:spcBef>
            <a:spcAft>
              <a:spcPct val="15000"/>
            </a:spcAft>
            <a:buChar char="•"/>
          </a:pPr>
          <a:r>
            <a:rPr lang="en-IN" sz="1800" b="1" i="1" kern="1200" dirty="0">
              <a:latin typeface="Aril"/>
            </a:rPr>
            <a:t>nameDest</a:t>
          </a:r>
        </a:p>
        <a:p>
          <a:pPr marL="171450" lvl="1" indent="-171450" algn="l" defTabSz="800100">
            <a:lnSpc>
              <a:spcPct val="90000"/>
            </a:lnSpc>
            <a:spcBef>
              <a:spcPct val="0"/>
            </a:spcBef>
            <a:spcAft>
              <a:spcPct val="15000"/>
            </a:spcAft>
            <a:buChar char="•"/>
          </a:pPr>
          <a:r>
            <a:rPr lang="en-IN" sz="1800" b="1" i="1" kern="1200" dirty="0">
              <a:latin typeface="Aril"/>
            </a:rPr>
            <a:t>isFraud</a:t>
          </a:r>
        </a:p>
      </dsp:txBody>
      <dsp:txXfrm>
        <a:off x="2972893" y="3074320"/>
        <a:ext cx="3844618" cy="1229443"/>
      </dsp:txXfrm>
    </dsp:sp>
    <dsp:sp modelId="{1ED2A0B7-DAC7-4515-9A97-5172E85C7A6E}">
      <dsp:nvSpPr>
        <dsp:cNvPr id="0" name=""/>
        <dsp:cNvSpPr/>
      </dsp:nvSpPr>
      <dsp:spPr>
        <a:xfrm>
          <a:off x="0" y="2670161"/>
          <a:ext cx="2972893" cy="2069926"/>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CATEGORICAL</a:t>
          </a:r>
          <a:br>
            <a:rPr lang="en-IN" sz="2700" kern="1200" dirty="0"/>
          </a:br>
          <a:r>
            <a:rPr lang="en-IN" sz="2700" kern="1200" dirty="0"/>
            <a:t>COLUMNS </a:t>
          </a:r>
        </a:p>
      </dsp:txBody>
      <dsp:txXfrm>
        <a:off x="101045" y="2771206"/>
        <a:ext cx="2770803" cy="186783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11DA7-38CE-4880-8D6A-F1893E0A9401}" type="datetimeFigureOut">
              <a:rPr lang="en-IN" smtClean="0"/>
              <a:t>19-01-2025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62660-A31B-4294-81FC-356EBC75D564}" type="slidenum">
              <a:rPr lang="en-IN" smtClean="0"/>
              <a:t>‹#›</a:t>
            </a:fld>
            <a:endParaRPr lang="en-IN"/>
          </a:p>
        </p:txBody>
      </p:sp>
    </p:spTree>
    <p:extLst>
      <p:ext uri="{BB962C8B-B14F-4D97-AF65-F5344CB8AC3E}">
        <p14:creationId xmlns:p14="http://schemas.microsoft.com/office/powerpoint/2010/main" val="240531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62660-A31B-4294-81FC-356EBC75D564}" type="slidenum">
              <a:rPr lang="en-IN" smtClean="0"/>
              <a:t>7</a:t>
            </a:fld>
            <a:endParaRPr lang="en-IN"/>
          </a:p>
        </p:txBody>
      </p:sp>
    </p:spTree>
    <p:extLst>
      <p:ext uri="{BB962C8B-B14F-4D97-AF65-F5344CB8AC3E}">
        <p14:creationId xmlns:p14="http://schemas.microsoft.com/office/powerpoint/2010/main" val="125678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21800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BE35D-7DAB-4673-91CE-E09ABC81A83E}"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689383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66538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72545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807359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465249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1176584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853647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673638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09AB-FDD4-39F9-44B7-3E3EDBF4E47A}"/>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8977D3-19BF-2BEF-0565-3C33FA66373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5B5D4B-341C-CFAF-E982-7C59093BECE6}"/>
              </a:ext>
            </a:extLst>
          </p:cNvPr>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a:extLst>
              <a:ext uri="{FF2B5EF4-FFF2-40B4-BE49-F238E27FC236}">
                <a16:creationId xmlns:a16="http://schemas.microsoft.com/office/drawing/2014/main" id="{58815360-3DAF-B6E7-B349-20A6D3E508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1CF07A-D103-F4A3-A09E-10FCB8E2809F}"/>
              </a:ext>
            </a:extLst>
          </p:cNvPr>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40776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18761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267495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DBE35D-7DAB-4673-91CE-E09ABC81A83E}"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223325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DBE35D-7DAB-4673-91CE-E09ABC81A83E}" type="datetimeFigureOut">
              <a:rPr lang="en-IN" smtClean="0"/>
              <a:t>19-01-2025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128071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25357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354578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8DBE35D-7DAB-4673-91CE-E09ABC81A83E}" type="datetimeFigureOut">
              <a:rPr lang="en-IN" smtClean="0"/>
              <a:t>19-01-2025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125210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BE35D-7DAB-4673-91CE-E09ABC81A83E}" type="datetimeFigureOut">
              <a:rPr lang="en-IN" smtClean="0"/>
              <a:t>19-01-2025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A528A9-E93A-4A03-8F66-CDB71F6AC237}" type="slidenum">
              <a:rPr lang="en-IN" smtClean="0"/>
              <a:t>‹#›</a:t>
            </a:fld>
            <a:endParaRPr lang="en-IN"/>
          </a:p>
        </p:txBody>
      </p:sp>
    </p:spTree>
    <p:extLst>
      <p:ext uri="{BB962C8B-B14F-4D97-AF65-F5344CB8AC3E}">
        <p14:creationId xmlns:p14="http://schemas.microsoft.com/office/powerpoint/2010/main" val="425817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8DBE35D-7DAB-4673-91CE-E09ABC81A83E}" type="datetimeFigureOut">
              <a:rPr lang="en-IN" smtClean="0"/>
              <a:t>19-01-2025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A528A9-E93A-4A03-8F66-CDB71F6AC237}" type="slidenum">
              <a:rPr lang="en-IN" smtClean="0"/>
              <a:t>‹#›</a:t>
            </a:fld>
            <a:endParaRPr lang="en-IN"/>
          </a:p>
        </p:txBody>
      </p:sp>
    </p:spTree>
    <p:extLst>
      <p:ext uri="{BB962C8B-B14F-4D97-AF65-F5344CB8AC3E}">
        <p14:creationId xmlns:p14="http://schemas.microsoft.com/office/powerpoint/2010/main" val="7601661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ublicdomainpictures.net/en/view-image.php?image=274442&amp;picture=fraud" TargetMode="Externa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5.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pic>
          <p:nvPicPr>
            <p:cNvPr id="3" name="object 3"/>
            <p:cNvPicPr/>
            <p:nvPr/>
          </p:nvPicPr>
          <p:blipFill>
            <a:blip r:embed="rId2" cstate="print"/>
            <a:stretch>
              <a:fillRect/>
            </a:stretch>
          </p:blipFill>
          <p:spPr>
            <a:xfrm>
              <a:off x="0" y="0"/>
              <a:ext cx="12191999" cy="6857997"/>
            </a:xfrm>
            <a:prstGeom prst="rect">
              <a:avLst/>
            </a:prstGeom>
          </p:spPr>
        </p:pic>
        <p:pic>
          <p:nvPicPr>
            <p:cNvPr id="4" name="object 4"/>
            <p:cNvPicPr/>
            <p:nvPr/>
          </p:nvPicPr>
          <p:blipFill>
            <a:blip r:embed="rId3" cstate="print">
              <a:duotone>
                <a:prstClr val="black"/>
                <a:schemeClr val="tx2">
                  <a:tint val="45000"/>
                  <a:satMod val="400000"/>
                </a:schemeClr>
              </a:duotone>
            </a:blip>
            <a:stretch>
              <a:fillRect/>
            </a:stretch>
          </p:blipFill>
          <p:spPr>
            <a:xfrm>
              <a:off x="3145784" y="617792"/>
              <a:ext cx="5647444" cy="1419224"/>
            </a:xfrm>
            <a:prstGeom prst="rect">
              <a:avLst/>
            </a:prstGeom>
            <a:ln w="88900" cap="sq" cmpd="thickThin">
              <a:solidFill>
                <a:schemeClr val="bg2">
                  <a:lumMod val="75000"/>
                </a:schemeClr>
              </a:solidFill>
              <a:prstDash val="solid"/>
              <a:miter lim="800000"/>
            </a:ln>
            <a:effectLst>
              <a:innerShdw blurRad="63500" dist="50800" dir="10800000">
                <a:prstClr val="black">
                  <a:alpha val="50000"/>
                </a:prstClr>
              </a:innerShdw>
            </a:effectLst>
          </p:spPr>
        </p:pic>
        <p:pic>
          <p:nvPicPr>
            <p:cNvPr id="5" name="object 5"/>
            <p:cNvPicPr/>
            <p:nvPr/>
          </p:nvPicPr>
          <p:blipFill>
            <a:blip r:embed="rId4" cstate="print"/>
            <a:stretch>
              <a:fillRect/>
            </a:stretch>
          </p:blipFill>
          <p:spPr>
            <a:xfrm>
              <a:off x="9496426" y="2037016"/>
              <a:ext cx="2695574" cy="2743199"/>
            </a:xfrm>
            <a:prstGeom prst="rect">
              <a:avLst/>
            </a:prstGeom>
          </p:spPr>
        </p:pic>
        <p:pic>
          <p:nvPicPr>
            <p:cNvPr id="6" name="object 6"/>
            <p:cNvPicPr/>
            <p:nvPr/>
          </p:nvPicPr>
          <p:blipFill>
            <a:blip r:embed="rId5" cstate="print"/>
            <a:stretch>
              <a:fillRect/>
            </a:stretch>
          </p:blipFill>
          <p:spPr>
            <a:xfrm>
              <a:off x="1527046" y="2819460"/>
              <a:ext cx="8884919" cy="98145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8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Picture 4">
            <a:extLst>
              <a:ext uri="{FF2B5EF4-FFF2-40B4-BE49-F238E27FC236}">
                <a16:creationId xmlns:a16="http://schemas.microsoft.com/office/drawing/2014/main" id="{23B47350-9724-9A58-490C-00D9A3CEF67F}"/>
              </a:ext>
            </a:extLst>
          </p:cNvPr>
          <p:cNvPicPr>
            <a:picLocks noChangeAspect="1"/>
          </p:cNvPicPr>
          <p:nvPr/>
        </p:nvPicPr>
        <p:blipFill>
          <a:blip r:embed="rId2"/>
          <a:stretch>
            <a:fillRect/>
          </a:stretch>
        </p:blipFill>
        <p:spPr>
          <a:xfrm>
            <a:off x="270247" y="431511"/>
            <a:ext cx="5186860" cy="3976235"/>
          </a:xfrm>
          <a:prstGeom prst="rect">
            <a:avLst/>
          </a:prstGeom>
        </p:spPr>
      </p:pic>
      <p:sp>
        <p:nvSpPr>
          <p:cNvPr id="14" name="Rectangle 13">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3" name="Picture 2">
            <a:extLst>
              <a:ext uri="{FF2B5EF4-FFF2-40B4-BE49-F238E27FC236}">
                <a16:creationId xmlns:a16="http://schemas.microsoft.com/office/drawing/2014/main" id="{D7159CD2-A61B-0CAA-8DA4-396DD236470B}"/>
              </a:ext>
            </a:extLst>
          </p:cNvPr>
          <p:cNvPicPr>
            <a:picLocks noChangeAspect="1"/>
          </p:cNvPicPr>
          <p:nvPr/>
        </p:nvPicPr>
        <p:blipFill>
          <a:blip r:embed="rId3"/>
          <a:stretch>
            <a:fillRect/>
          </a:stretch>
        </p:blipFill>
        <p:spPr>
          <a:xfrm>
            <a:off x="5603750" y="1939412"/>
            <a:ext cx="6101331" cy="4637388"/>
          </a:xfrm>
          <a:prstGeom prst="rect">
            <a:avLst/>
          </a:prstGeom>
        </p:spPr>
      </p:pic>
      <p:sp>
        <p:nvSpPr>
          <p:cNvPr id="6" name="Rectangle 1">
            <a:extLst>
              <a:ext uri="{FF2B5EF4-FFF2-40B4-BE49-F238E27FC236}">
                <a16:creationId xmlns:a16="http://schemas.microsoft.com/office/drawing/2014/main" id="{2F0215E0-9231-0952-909D-FF2550CF087A}"/>
              </a:ext>
            </a:extLst>
          </p:cNvPr>
          <p:cNvSpPr>
            <a:spLocks noChangeArrowheads="1"/>
          </p:cNvSpPr>
          <p:nvPr/>
        </p:nvSpPr>
        <p:spPr bwMode="auto">
          <a:xfrm>
            <a:off x="260339" y="4501660"/>
            <a:ext cx="5186860" cy="2123658"/>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normalizeH="0" baseline="0" dirty="0">
                <a:ln w="0"/>
                <a:latin typeface="system-ui"/>
              </a:rPr>
              <a:t>    Transactions type </a:t>
            </a:r>
            <a:r>
              <a:rPr kumimoji="0" lang="en-US" altLang="en-US" sz="1200" b="1" i="0" strike="noStrike" normalizeH="0" baseline="0" dirty="0">
                <a:ln w="0"/>
                <a:latin typeface="system-ui"/>
              </a:rPr>
              <a:t>:- </a:t>
            </a:r>
            <a:r>
              <a:rPr kumimoji="0" lang="en-US" altLang="en-US" sz="1200" b="1" i="0" u="sng" strike="noStrike" normalizeH="0" baseline="0" dirty="0">
                <a:ln w="0"/>
                <a:latin typeface="system-ui"/>
              </a:rPr>
              <a:t>Bar Chart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x axis - it shows the transactions types and also express the unique value which represents the different mode of transactions </a:t>
            </a:r>
            <a:endParaRPr lang="en-US" altLang="en-US" sz="1200" dirty="0">
              <a:ln w="0"/>
              <a:effectLst>
                <a:outerShdw blurRad="38100" dist="19050" dir="2700000" algn="tl" rotWithShape="0">
                  <a:schemeClr val="dk1">
                    <a:alpha val="40000"/>
                  </a:schemeClr>
                </a:outerShdw>
              </a:effectLst>
              <a:latin typeface="system-ui"/>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y axis - it shows the count of type of transactions in the dataset.</a:t>
            </a:r>
            <a:endParaRPr lang="en-US" altLang="en-US" sz="1200" dirty="0">
              <a:ln w="0"/>
              <a:effectLst>
                <a:outerShdw blurRad="38100" dist="19050" dir="2700000" algn="tl" rotWithShape="0">
                  <a:schemeClr val="dk1">
                    <a:alpha val="40000"/>
                  </a:schemeClr>
                </a:outerShdw>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 </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normalizeH="0" baseline="0" dirty="0">
                <a:ln w="0"/>
                <a:latin typeface="system-ui"/>
              </a:rPr>
              <a:t>   Insights-</a:t>
            </a:r>
            <a:endParaRPr kumimoji="0" lang="en-US" altLang="en-US" sz="1200" b="1" i="0" u="none" strike="noStrike" normalizeH="0" baseline="0" dirty="0">
              <a:ln w="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 dominant transaction type - Payment, this is the frequently type of transaction.</a:t>
            </a:r>
          </a:p>
          <a:p>
            <a:pPr marL="0" marR="0" lvl="0" indent="0" algn="l" defTabSz="914400" rtl="0" eaLnBrk="0" fontAlgn="base" latinLnBrk="0" hangingPunct="0">
              <a:lnSpc>
                <a:spcPct val="100000"/>
              </a:lnSpc>
              <a:spcBef>
                <a:spcPct val="0"/>
              </a:spcBef>
              <a:spcAft>
                <a:spcPct val="0"/>
              </a:spcAft>
              <a:buClrTx/>
              <a:buSzTx/>
              <a:tabLst/>
            </a:pPr>
            <a:r>
              <a:rPr lang="en-US" altLang="en-US" sz="1200" dirty="0">
                <a:ln w="0"/>
                <a:effectLst>
                  <a:outerShdw blurRad="38100" dist="19050" dir="2700000" algn="tl" rotWithShape="0">
                    <a:schemeClr val="dk1">
                      <a:alpha val="40000"/>
                    </a:schemeClr>
                  </a:outerShdw>
                </a:effectLst>
                <a:latin typeface="system-ui"/>
              </a:rPr>
              <a:t>   </a:t>
            </a: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it means in this dataset holders are accounts doing Payments frequently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normalizeH="0" baseline="0" dirty="0">
                <a:ln w="0"/>
                <a:effectLst>
                  <a:outerShdw blurRad="38100" dist="19050" dir="2700000" algn="tl" rotWithShape="0">
                    <a:schemeClr val="dk1">
                      <a:alpha val="40000"/>
                    </a:schemeClr>
                  </a:outerShdw>
                </a:effectLst>
                <a:latin typeface="system-ui"/>
              </a:rPr>
              <a:t> Other type - CASH_OUT and CASH_IN is the most common transaction type.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dirty="0">
                <a:ln w="0"/>
                <a:effectLst>
                  <a:outerShdw blurRad="38100" dist="19050" dir="2700000" algn="tl" rotWithShape="0">
                    <a:schemeClr val="dk1">
                      <a:alpha val="40000"/>
                    </a:schemeClr>
                  </a:outerShdw>
                </a:effectLst>
                <a:latin typeface="var(--jp-code-font-family)"/>
              </a:rPr>
              <a:t> </a:t>
            </a:r>
            <a:r>
              <a:rPr kumimoji="0" lang="en-US" altLang="en-US" sz="1200" i="0" u="none" strike="noStrike" normalizeH="0" baseline="0" dirty="0">
                <a:ln w="0"/>
                <a:effectLst>
                  <a:outerShdw blurRad="38100" dist="19050" dir="2700000" algn="tl" rotWithShape="0">
                    <a:schemeClr val="dk1">
                      <a:alpha val="40000"/>
                    </a:schemeClr>
                  </a:outerShdw>
                </a:effectLst>
                <a:latin typeface="var(--jp-code-font-family)"/>
              </a:rPr>
              <a:t>TRANSFER is moderate - DEBIT is the rarest or low transaction type</a:t>
            </a:r>
            <a:endParaRPr kumimoji="0" lang="en-US" altLang="en-US" sz="1200" i="0" u="none" strike="noStrike" normalizeH="0" baseline="0" dirty="0">
              <a:ln w="0"/>
              <a:effectLst>
                <a:outerShdw blurRad="38100" dist="19050" dir="2700000" algn="tl" rotWithShape="0">
                  <a:schemeClr val="dk1">
                    <a:alpha val="40000"/>
                  </a:schemeClr>
                </a:outerShdw>
              </a:effectLst>
              <a:latin typeface="system-ui"/>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033973F5-63C0-944C-204C-066FC07B2248}"/>
              </a:ext>
            </a:extLst>
          </p:cNvPr>
          <p:cNvSpPr>
            <a:spLocks noChangeArrowheads="1"/>
          </p:cNvSpPr>
          <p:nvPr/>
        </p:nvSpPr>
        <p:spPr bwMode="auto">
          <a:xfrm>
            <a:off x="5589647" y="436804"/>
            <a:ext cx="6125340" cy="1384995"/>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Transactions type :- </a:t>
            </a:r>
            <a:r>
              <a:rPr kumimoji="0" lang="en-US" altLang="en-US" sz="1200" b="1" i="0" u="sng" strike="noStrike" cap="none" normalizeH="0" baseline="0" dirty="0">
                <a:ln>
                  <a:noFill/>
                </a:ln>
                <a:solidFill>
                  <a:schemeClr val="tx1"/>
                </a:solidFill>
                <a:effectLst/>
                <a:latin typeface="Arial" panose="020B0604020202020204" pitchFamily="34" charset="0"/>
              </a:rPr>
              <a:t>Pie Chart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PAYMENT</a:t>
            </a:r>
            <a:r>
              <a:rPr kumimoji="0" lang="en-US" altLang="en-US" sz="1200" b="0" i="0" u="none" strike="noStrike" cap="none" normalizeH="0" baseline="0" dirty="0">
                <a:ln>
                  <a:noFill/>
                </a:ln>
                <a:solidFill>
                  <a:schemeClr val="tx1"/>
                </a:solidFill>
                <a:effectLst/>
                <a:latin typeface="Arial" panose="020B0604020202020204" pitchFamily="34" charset="0"/>
              </a:rPr>
              <a:t>: Largest share at </a:t>
            </a:r>
            <a:r>
              <a:rPr kumimoji="0" lang="en-US" altLang="en-US" sz="1200" b="1" i="0" u="none" strike="noStrike" cap="none" normalizeH="0" baseline="0" dirty="0">
                <a:ln>
                  <a:noFill/>
                </a:ln>
                <a:solidFill>
                  <a:schemeClr val="tx1"/>
                </a:solidFill>
                <a:effectLst/>
                <a:latin typeface="Arial" panose="020B0604020202020204" pitchFamily="34" charset="0"/>
              </a:rPr>
              <a:t>49%</a:t>
            </a:r>
            <a:r>
              <a:rPr kumimoji="0" lang="en-US" altLang="en-US" sz="1200" b="0" i="0" u="none" strike="noStrike" cap="none" normalizeH="0" baseline="0" dirty="0">
                <a:ln>
                  <a:noFill/>
                </a:ln>
                <a:solidFill>
                  <a:schemeClr val="tx1"/>
                </a:solidFill>
                <a:effectLst/>
                <a:latin typeface="Arial" panose="020B0604020202020204" pitchFamily="34" charset="0"/>
              </a:rPr>
              <a:t>, indicating most transactions are payments.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CASH_IN</a:t>
            </a:r>
            <a:r>
              <a:rPr kumimoji="0" lang="en-US" altLang="en-US" sz="1200" b="0" i="0" u="none" strike="noStrike" cap="none" normalizeH="0" baseline="0" dirty="0">
                <a:ln>
                  <a:noFill/>
                </a:ln>
                <a:solidFill>
                  <a:schemeClr val="tx1"/>
                </a:solidFill>
                <a:effectLst/>
                <a:latin typeface="Arial" panose="020B0604020202020204" pitchFamily="34" charset="0"/>
              </a:rPr>
              <a:t>: Accounts for </a:t>
            </a:r>
            <a:r>
              <a:rPr kumimoji="0" lang="en-US" altLang="en-US" sz="1200" b="1" i="0" u="none" strike="noStrike" cap="none" normalizeH="0" baseline="0" dirty="0">
                <a:ln>
                  <a:noFill/>
                </a:ln>
                <a:solidFill>
                  <a:schemeClr val="tx1"/>
                </a:solidFill>
                <a:effectLst/>
                <a:latin typeface="Arial" panose="020B0604020202020204" pitchFamily="34" charset="0"/>
              </a:rPr>
              <a:t>18%</a:t>
            </a:r>
            <a:r>
              <a:rPr kumimoji="0" lang="en-US" altLang="en-US" sz="1200" b="0" i="0" u="none" strike="noStrike" cap="none" normalizeH="0" baseline="0" dirty="0">
                <a:ln>
                  <a:noFill/>
                </a:ln>
                <a:solidFill>
                  <a:schemeClr val="tx1"/>
                </a:solidFill>
                <a:effectLst/>
                <a:latin typeface="Arial" panose="020B0604020202020204" pitchFamily="34" charset="0"/>
              </a:rPr>
              <a:t>, representing money deposits.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CASH_OUT</a:t>
            </a:r>
            <a:r>
              <a:rPr kumimoji="0" lang="en-US" altLang="en-US" sz="1200" b="0" i="0" u="none" strike="noStrike" cap="none" normalizeH="0" baseline="0" dirty="0">
                <a:ln>
                  <a:noFill/>
                </a:ln>
                <a:solidFill>
                  <a:schemeClr val="tx1"/>
                </a:solidFill>
                <a:effectLst/>
                <a:latin typeface="Arial" panose="020B0604020202020204" pitchFamily="34" charset="0"/>
              </a:rPr>
              <a:t>: Makes up </a:t>
            </a:r>
            <a:r>
              <a:rPr kumimoji="0" lang="en-US" altLang="en-US" sz="1200" b="1" i="0" u="none" strike="noStrike" cap="none" normalizeH="0" baseline="0" dirty="0">
                <a:ln>
                  <a:noFill/>
                </a:ln>
                <a:solidFill>
                  <a:schemeClr val="tx1"/>
                </a:solidFill>
                <a:effectLst/>
                <a:latin typeface="Arial" panose="020B0604020202020204" pitchFamily="34" charset="0"/>
              </a:rPr>
              <a:t>17%,</a:t>
            </a:r>
            <a:r>
              <a:rPr kumimoji="0" lang="en-US" altLang="en-US" sz="1200" b="0" i="0" u="none" strike="noStrike" cap="none" normalizeH="0" baseline="0" dirty="0">
                <a:ln>
                  <a:noFill/>
                </a:ln>
                <a:solidFill>
                  <a:schemeClr val="tx1"/>
                </a:solidFill>
                <a:effectLst/>
                <a:latin typeface="Arial" panose="020B0604020202020204" pitchFamily="34" charset="0"/>
              </a:rPr>
              <a:t> involving withdrawals.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TRANSFER</a:t>
            </a:r>
            <a:r>
              <a:rPr kumimoji="0" lang="en-US" altLang="en-US" sz="1200" b="0" i="0" u="none" strike="noStrike" cap="none" normalizeH="0" baseline="0" dirty="0">
                <a:ln>
                  <a:noFill/>
                </a:ln>
                <a:solidFill>
                  <a:schemeClr val="tx1"/>
                </a:solidFill>
                <a:effectLst/>
                <a:latin typeface="Arial" panose="020B0604020202020204" pitchFamily="34" charset="0"/>
              </a:rPr>
              <a:t>: Covers </a:t>
            </a:r>
            <a:r>
              <a:rPr kumimoji="0" lang="en-US" altLang="en-US" sz="1200" b="1" i="0" u="none" strike="noStrike" cap="none" normalizeH="0" baseline="0" dirty="0">
                <a:ln>
                  <a:noFill/>
                </a:ln>
                <a:solidFill>
                  <a:schemeClr val="tx1"/>
                </a:solidFill>
                <a:effectLst/>
                <a:latin typeface="Arial" panose="020B0604020202020204" pitchFamily="34" charset="0"/>
              </a:rPr>
              <a:t>13%</a:t>
            </a:r>
            <a:r>
              <a:rPr kumimoji="0" lang="en-US" altLang="en-US" sz="1200" b="0" i="0" u="none" strike="noStrike" cap="none" normalizeH="0" baseline="0" dirty="0">
                <a:ln>
                  <a:noFill/>
                </a:ln>
                <a:solidFill>
                  <a:schemeClr val="tx1"/>
                </a:solidFill>
                <a:effectLst/>
                <a:latin typeface="Arial" panose="020B0604020202020204" pitchFamily="34" charset="0"/>
              </a:rPr>
              <a:t>, showing money transfers.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DEBIT</a:t>
            </a:r>
            <a:r>
              <a:rPr kumimoji="0" lang="en-US" altLang="en-US" sz="1200" b="0" i="0" u="none" strike="noStrike" cap="none" normalizeH="0" baseline="0" dirty="0">
                <a:ln>
                  <a:noFill/>
                </a:ln>
                <a:solidFill>
                  <a:schemeClr val="tx1"/>
                </a:solidFill>
                <a:effectLst/>
                <a:latin typeface="Arial" panose="020B0604020202020204" pitchFamily="34" charset="0"/>
              </a:rPr>
              <a:t>: Smallest share at </a:t>
            </a:r>
            <a:r>
              <a:rPr kumimoji="0" lang="en-US" altLang="en-US" sz="1200" b="1" i="0" u="none" strike="noStrike" cap="none" normalizeH="0" baseline="0" dirty="0">
                <a:ln>
                  <a:noFill/>
                </a:ln>
                <a:solidFill>
                  <a:schemeClr val="tx1"/>
                </a:solidFill>
                <a:effectLst/>
                <a:latin typeface="Arial" panose="020B0604020202020204" pitchFamily="34" charset="0"/>
              </a:rPr>
              <a:t>3%,</a:t>
            </a:r>
            <a:r>
              <a:rPr kumimoji="0" lang="en-US" altLang="en-US" sz="1200" b="0" i="0" u="none" strike="noStrike" cap="none" normalizeH="0" baseline="0" dirty="0">
                <a:ln>
                  <a:noFill/>
                </a:ln>
                <a:solidFill>
                  <a:schemeClr val="tx1"/>
                </a:solidFill>
                <a:effectLst/>
                <a:latin typeface="Arial" panose="020B0604020202020204" pitchFamily="34" charset="0"/>
              </a:rPr>
              <a:t> indicating infrequent usage. </a:t>
            </a:r>
          </a:p>
        </p:txBody>
      </p:sp>
      <p:cxnSp>
        <p:nvCxnSpPr>
          <p:cNvPr id="17" name="Straight Arrow Connector 16">
            <a:extLst>
              <a:ext uri="{FF2B5EF4-FFF2-40B4-BE49-F238E27FC236}">
                <a16:creationId xmlns:a16="http://schemas.microsoft.com/office/drawing/2014/main" id="{CB06D4BF-1772-7C62-76C0-F44885EB752E}"/>
              </a:ext>
            </a:extLst>
          </p:cNvPr>
          <p:cNvCxnSpPr>
            <a:cxnSpLocks/>
          </p:cNvCxnSpPr>
          <p:nvPr/>
        </p:nvCxnSpPr>
        <p:spPr>
          <a:xfrm flipH="1">
            <a:off x="4581832" y="648929"/>
            <a:ext cx="1055837" cy="5737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F630264E-572F-F2A1-D04A-390276B184B9}"/>
              </a:ext>
            </a:extLst>
          </p:cNvPr>
          <p:cNvCxnSpPr>
            <a:cxnSpLocks/>
          </p:cNvCxnSpPr>
          <p:nvPr/>
        </p:nvCxnSpPr>
        <p:spPr>
          <a:xfrm flipV="1">
            <a:off x="2281084" y="4576875"/>
            <a:ext cx="3677264" cy="737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9059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 name="Picture 6">
            <a:extLst>
              <a:ext uri="{FF2B5EF4-FFF2-40B4-BE49-F238E27FC236}">
                <a16:creationId xmlns:a16="http://schemas.microsoft.com/office/drawing/2014/main" id="{D556AFCF-9FB7-47C4-20C1-E30F76AC2B20}"/>
              </a:ext>
            </a:extLst>
          </p:cNvPr>
          <p:cNvPicPr>
            <a:picLocks noChangeAspect="1"/>
          </p:cNvPicPr>
          <p:nvPr/>
        </p:nvPicPr>
        <p:blipFill>
          <a:blip r:embed="rId3"/>
          <a:stretch>
            <a:fillRect/>
          </a:stretch>
        </p:blipFill>
        <p:spPr>
          <a:xfrm>
            <a:off x="7520629" y="69721"/>
            <a:ext cx="4592713" cy="3505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graph of different types of transaction non fraud and fraud&#10;&#10;Description automatically generated">
            <a:extLst>
              <a:ext uri="{FF2B5EF4-FFF2-40B4-BE49-F238E27FC236}">
                <a16:creationId xmlns:a16="http://schemas.microsoft.com/office/drawing/2014/main" id="{57AC6E84-9C9E-008D-6CF4-3275380F6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6" y="3644831"/>
            <a:ext cx="8032955" cy="314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EBF1BC83-D884-1D19-621C-1516FDA55F1F}"/>
              </a:ext>
            </a:extLst>
          </p:cNvPr>
          <p:cNvSpPr txBox="1"/>
          <p:nvPr/>
        </p:nvSpPr>
        <p:spPr>
          <a:xfrm>
            <a:off x="620571" y="743734"/>
            <a:ext cx="6301429" cy="272382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i="0" dirty="0">
                <a:ln w="0"/>
                <a:solidFill>
                  <a:schemeClr val="tx1"/>
                </a:solidFill>
                <a:effectLst>
                  <a:outerShdw blurRad="38100" dist="19050" dir="2700000" algn="tl" rotWithShape="0">
                    <a:schemeClr val="dk1">
                      <a:alpha val="40000"/>
                    </a:schemeClr>
                  </a:outerShdw>
                </a:effectLst>
                <a:latin typeface="system-ui"/>
              </a:rPr>
              <a:t>TRANSFER Transactions:-</a:t>
            </a:r>
            <a:endParaRPr lang="en-US" dirty="0">
              <a:ln w="0"/>
              <a:solidFill>
                <a:schemeClr val="tx1"/>
              </a:solidFill>
              <a:effectLst>
                <a:outerShdw blurRad="38100" dist="19050" dir="2700000" algn="tl" rotWithShape="0">
                  <a:schemeClr val="dk1">
                    <a:alpha val="40000"/>
                  </a:schemeClr>
                </a:outerShdw>
              </a:effectLst>
              <a:latin typeface="system-ui"/>
            </a:endParaRPr>
          </a:p>
          <a:p>
            <a:pPr marL="285750" indent="-285750"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system-ui"/>
              </a:rPr>
              <a:t>Fraudulent: 564 cases.</a:t>
            </a:r>
          </a:p>
          <a:p>
            <a:pPr marL="285750" indent="-285750"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system-ui"/>
              </a:rPr>
              <a:t>Non-Fraudulent: 900 cases.</a:t>
            </a:r>
          </a:p>
          <a:p>
            <a:pPr algn="l"/>
            <a:r>
              <a:rPr lang="en-US" i="0" dirty="0">
                <a:ln w="0"/>
                <a:solidFill>
                  <a:schemeClr val="tx1"/>
                </a:solidFill>
                <a:effectLst>
                  <a:outerShdw blurRad="38100" dist="19050" dir="2700000" algn="tl" rotWithShape="0">
                    <a:schemeClr val="dk1">
                      <a:alpha val="40000"/>
                    </a:schemeClr>
                  </a:outerShdw>
                </a:effectLst>
                <a:latin typeface="system-ui"/>
              </a:rPr>
              <a:t>- Observation: Fraud is relatively high in transfer transactions.</a:t>
            </a:r>
          </a:p>
          <a:p>
            <a:pPr algn="l"/>
            <a:endParaRPr lang="en-US" sz="900" i="0" dirty="0">
              <a:ln w="0"/>
              <a:solidFill>
                <a:schemeClr val="tx1"/>
              </a:solidFill>
              <a:effectLst>
                <a:outerShdw blurRad="38100" dist="19050" dir="2700000" algn="tl" rotWithShape="0">
                  <a:schemeClr val="dk1">
                    <a:alpha val="40000"/>
                  </a:schemeClr>
                </a:outerShdw>
              </a:effectLst>
              <a:latin typeface="system-ui"/>
            </a:endParaRPr>
          </a:p>
          <a:p>
            <a:pPr algn="l"/>
            <a:r>
              <a:rPr lang="en-US" i="0" dirty="0">
                <a:ln w="0"/>
                <a:solidFill>
                  <a:schemeClr val="tx1"/>
                </a:solidFill>
                <a:effectLst>
                  <a:outerShdw blurRad="38100" dist="19050" dir="2700000" algn="tl" rotWithShape="0">
                    <a:schemeClr val="dk1">
                      <a:alpha val="40000"/>
                    </a:schemeClr>
                  </a:outerShdw>
                </a:effectLst>
                <a:latin typeface="system-ui"/>
              </a:rPr>
              <a:t>CASH_OUT Transactions:</a:t>
            </a:r>
            <a:r>
              <a:rPr lang="en-US" dirty="0">
                <a:ln w="0"/>
                <a:solidFill>
                  <a:schemeClr val="tx1"/>
                </a:solidFill>
                <a:effectLst>
                  <a:outerShdw blurRad="38100" dist="19050" dir="2700000" algn="tl" rotWithShape="0">
                    <a:schemeClr val="dk1">
                      <a:alpha val="40000"/>
                    </a:schemeClr>
                  </a:outerShdw>
                </a:effectLst>
                <a:latin typeface="system-ui"/>
              </a:rPr>
              <a:t>- </a:t>
            </a:r>
            <a:endParaRPr lang="en-US" i="0" dirty="0">
              <a:ln w="0"/>
              <a:solidFill>
                <a:schemeClr val="tx1"/>
              </a:solidFill>
              <a:effectLst>
                <a:outerShdw blurRad="38100" dist="19050" dir="2700000" algn="tl" rotWithShape="0">
                  <a:schemeClr val="dk1">
                    <a:alpha val="40000"/>
                  </a:schemeClr>
                </a:outerShdw>
              </a:effectLst>
              <a:latin typeface="system-ui"/>
            </a:endParaRP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system-ui"/>
              </a:rPr>
              <a:t>   Fraudulent: 578 cases.</a:t>
            </a:r>
          </a:p>
          <a:p>
            <a:pPr algn="l">
              <a:buFont typeface="Arial" panose="020B0604020202020204" pitchFamily="34" charset="0"/>
              <a:buChar char="•"/>
            </a:pPr>
            <a:r>
              <a:rPr lang="en-US" i="0" dirty="0">
                <a:ln w="0"/>
                <a:solidFill>
                  <a:schemeClr val="tx1"/>
                </a:solidFill>
                <a:effectLst>
                  <a:outerShdw blurRad="38100" dist="19050" dir="2700000" algn="tl" rotWithShape="0">
                    <a:schemeClr val="dk1">
                      <a:alpha val="40000"/>
                    </a:schemeClr>
                  </a:outerShdw>
                </a:effectLst>
                <a:latin typeface="system-ui"/>
              </a:rPr>
              <a:t>   Non-Fraudulent: 1,293 cases. </a:t>
            </a:r>
          </a:p>
          <a:p>
            <a:pPr algn="l"/>
            <a:r>
              <a:rPr lang="en-US" dirty="0">
                <a:ln w="0"/>
                <a:solidFill>
                  <a:schemeClr val="tx1"/>
                </a:solidFill>
                <a:effectLst>
                  <a:outerShdw blurRad="38100" dist="19050" dir="2700000" algn="tl" rotWithShape="0">
                    <a:schemeClr val="dk1">
                      <a:alpha val="40000"/>
                    </a:schemeClr>
                  </a:outerShdw>
                </a:effectLst>
                <a:latin typeface="system-ui"/>
              </a:rPr>
              <a:t>- </a:t>
            </a:r>
            <a:r>
              <a:rPr lang="en-US" i="0" dirty="0">
                <a:ln w="0"/>
                <a:solidFill>
                  <a:schemeClr val="tx1"/>
                </a:solidFill>
                <a:effectLst>
                  <a:outerShdw blurRad="38100" dist="19050" dir="2700000" algn="tl" rotWithShape="0">
                    <a:schemeClr val="dk1">
                      <a:alpha val="40000"/>
                    </a:schemeClr>
                  </a:outerShdw>
                </a:effectLst>
                <a:latin typeface="system-ui"/>
              </a:rPr>
              <a:t>Observation: Similar to transfer, cash-out transactions also have a notable number of frauds.</a:t>
            </a:r>
          </a:p>
        </p:txBody>
      </p:sp>
      <p:sp>
        <p:nvSpPr>
          <p:cNvPr id="17" name="TextBox 16">
            <a:extLst>
              <a:ext uri="{FF2B5EF4-FFF2-40B4-BE49-F238E27FC236}">
                <a16:creationId xmlns:a16="http://schemas.microsoft.com/office/drawing/2014/main" id="{93F0AF36-C1D1-53B7-881E-3DD35331DE78}"/>
              </a:ext>
            </a:extLst>
          </p:cNvPr>
          <p:cNvSpPr txBox="1"/>
          <p:nvPr/>
        </p:nvSpPr>
        <p:spPr>
          <a:xfrm>
            <a:off x="178212" y="27682"/>
            <a:ext cx="718614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N" b="1" dirty="0">
                <a:latin typeface="system-ui"/>
              </a:rPr>
              <a:t>B</a:t>
            </a:r>
            <a:r>
              <a:rPr lang="en-IN" b="1" i="0" dirty="0">
                <a:effectLst/>
                <a:latin typeface="system-ui"/>
              </a:rPr>
              <a:t>ar chart compares - fraudulent (</a:t>
            </a:r>
            <a:r>
              <a:rPr lang="en-IN" b="1" i="0" dirty="0" err="1">
                <a:effectLst/>
                <a:latin typeface="system-ui"/>
              </a:rPr>
              <a:t>isFraud</a:t>
            </a:r>
            <a:r>
              <a:rPr lang="en-IN" b="1" i="0" dirty="0">
                <a:effectLst/>
                <a:latin typeface="system-ui"/>
              </a:rPr>
              <a:t> = 1) and non-fraudulent (</a:t>
            </a:r>
            <a:r>
              <a:rPr lang="en-IN" b="1" i="0" dirty="0" err="1">
                <a:effectLst/>
                <a:latin typeface="system-ui"/>
              </a:rPr>
              <a:t>isFraud</a:t>
            </a:r>
            <a:r>
              <a:rPr lang="en-IN" b="1" i="0" dirty="0">
                <a:effectLst/>
                <a:latin typeface="system-ui"/>
              </a:rPr>
              <a:t> = 0) transactions across different transaction types:</a:t>
            </a:r>
          </a:p>
        </p:txBody>
      </p:sp>
      <p:sp>
        <p:nvSpPr>
          <p:cNvPr id="19" name="TextBox 18">
            <a:extLst>
              <a:ext uri="{FF2B5EF4-FFF2-40B4-BE49-F238E27FC236}">
                <a16:creationId xmlns:a16="http://schemas.microsoft.com/office/drawing/2014/main" id="{6FE380C0-E198-94C8-4499-72748DFA3935}"/>
              </a:ext>
            </a:extLst>
          </p:cNvPr>
          <p:cNvSpPr txBox="1"/>
          <p:nvPr/>
        </p:nvSpPr>
        <p:spPr>
          <a:xfrm>
            <a:off x="8374625" y="4326644"/>
            <a:ext cx="3650226"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IN" dirty="0">
                <a:ln w="0"/>
                <a:solidFill>
                  <a:schemeClr val="tx1"/>
                </a:solidFill>
                <a:effectLst>
                  <a:outerShdw blurRad="38100" dist="19050" dir="2700000" algn="tl" rotWithShape="0">
                    <a:schemeClr val="dk1">
                      <a:alpha val="40000"/>
                    </a:schemeClr>
                  </a:outerShdw>
                </a:effectLst>
              </a:rPr>
              <a:t> - 0: Non-Fraudulent Transaction -Having around 10,000 transactions </a:t>
            </a:r>
          </a:p>
          <a:p>
            <a:endParaRPr lang="en-IN" dirty="0">
              <a:ln w="0"/>
              <a:solidFill>
                <a:schemeClr val="tx1"/>
              </a:solidFill>
              <a:effectLst>
                <a:outerShdw blurRad="38100" dist="19050" dir="2700000" algn="tl" rotWithShape="0">
                  <a:schemeClr val="dk1">
                    <a:alpha val="40000"/>
                  </a:schemeClr>
                </a:outerShdw>
              </a:effectLst>
            </a:endParaRPr>
          </a:p>
          <a:p>
            <a:r>
              <a:rPr lang="en-IN" dirty="0">
                <a:ln w="0"/>
                <a:solidFill>
                  <a:schemeClr val="tx1"/>
                </a:solidFill>
                <a:effectLst>
                  <a:outerShdw blurRad="38100" dist="19050" dir="2700000" algn="tl" rotWithShape="0">
                    <a:schemeClr val="dk1">
                      <a:alpha val="40000"/>
                    </a:schemeClr>
                  </a:outerShdw>
                </a:effectLst>
              </a:rPr>
              <a:t> - 1: Fraudulent Transaction -Having around 1,000 transactions</a:t>
            </a:r>
          </a:p>
        </p:txBody>
      </p:sp>
      <p:sp>
        <p:nvSpPr>
          <p:cNvPr id="20" name="Arrow: Right 19">
            <a:extLst>
              <a:ext uri="{FF2B5EF4-FFF2-40B4-BE49-F238E27FC236}">
                <a16:creationId xmlns:a16="http://schemas.microsoft.com/office/drawing/2014/main" id="{9DB32324-D37E-169C-1030-A03A01E8E8E5}"/>
              </a:ext>
            </a:extLst>
          </p:cNvPr>
          <p:cNvSpPr/>
          <p:nvPr/>
        </p:nvSpPr>
        <p:spPr>
          <a:xfrm rot="5400000">
            <a:off x="10780712" y="3726426"/>
            <a:ext cx="978408" cy="484632"/>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B28B8A75-317F-53E0-6E9F-9B80ED650F2C}"/>
              </a:ext>
            </a:extLst>
          </p:cNvPr>
          <p:cNvSpPr/>
          <p:nvPr/>
        </p:nvSpPr>
        <p:spPr>
          <a:xfrm rot="19586350">
            <a:off x="319438" y="569189"/>
            <a:ext cx="224416" cy="767953"/>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4" name="Arrow: Down 23">
            <a:extLst>
              <a:ext uri="{FF2B5EF4-FFF2-40B4-BE49-F238E27FC236}">
                <a16:creationId xmlns:a16="http://schemas.microsoft.com/office/drawing/2014/main" id="{34C27114-54C4-42FD-57B7-F523FC8482F1}"/>
              </a:ext>
            </a:extLst>
          </p:cNvPr>
          <p:cNvSpPr/>
          <p:nvPr/>
        </p:nvSpPr>
        <p:spPr>
          <a:xfrm rot="2062736">
            <a:off x="6361474" y="3284697"/>
            <a:ext cx="176244" cy="838862"/>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296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43956-D6C7-93BC-3BAC-F2DC36793AC8}"/>
              </a:ext>
            </a:extLst>
          </p:cNvPr>
          <p:cNvSpPr/>
          <p:nvPr/>
        </p:nvSpPr>
        <p:spPr>
          <a:xfrm>
            <a:off x="1061884" y="-1"/>
            <a:ext cx="10048567" cy="11995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n w="0">
                  <a:solidFill>
                    <a:schemeClr val="bg1">
                      <a:lumMod val="10000"/>
                    </a:schemeClr>
                  </a:solidFill>
                </a:ln>
                <a:solidFill>
                  <a:schemeClr val="tx1"/>
                </a:solidFill>
                <a:effectLst>
                  <a:outerShdw blurRad="38100" dist="19050" dir="2700000" algn="tl" rotWithShape="0">
                    <a:schemeClr val="dk1">
                      <a:alpha val="40000"/>
                    </a:schemeClr>
                  </a:outerShdw>
                </a:effectLst>
              </a:rPr>
              <a:t>Significance of Transaction Amount in Fraud Detection</a:t>
            </a:r>
            <a:endParaRPr lang="en-IN" sz="2400" dirty="0">
              <a:ln w="0">
                <a:solidFill>
                  <a:schemeClr val="bg1">
                    <a:lumMod val="10000"/>
                  </a:schemeClr>
                </a:solidFill>
              </a:ln>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26EA4899-C1E9-E78D-E65B-AD38D7626A98}"/>
              </a:ext>
            </a:extLst>
          </p:cNvPr>
          <p:cNvSpPr txBox="1"/>
          <p:nvPr/>
        </p:nvSpPr>
        <p:spPr>
          <a:xfrm>
            <a:off x="457199" y="1199534"/>
            <a:ext cx="1125793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dirty="0">
                <a:latin typeface="system-ui"/>
              </a:rPr>
              <a:t>Important F</a:t>
            </a:r>
            <a:r>
              <a:rPr lang="en-US" b="0" i="0" dirty="0">
                <a:effectLst/>
                <a:latin typeface="system-ui"/>
              </a:rPr>
              <a:t>indings -</a:t>
            </a:r>
          </a:p>
          <a:p>
            <a:pPr algn="l">
              <a:buFont typeface="+mj-lt"/>
              <a:buAutoNum type="arabicPeriod"/>
            </a:pPr>
            <a:r>
              <a:rPr lang="en-US" b="0" i="0" dirty="0">
                <a:effectLst/>
                <a:latin typeface="system-ui"/>
              </a:rPr>
              <a:t>Scatter Plot - of Amount Colored by Fraud Status .</a:t>
            </a:r>
          </a:p>
          <a:p>
            <a:pPr algn="l">
              <a:buFont typeface="+mj-lt"/>
              <a:buAutoNum type="arabicPeriod"/>
            </a:pPr>
            <a:r>
              <a:rPr lang="en-US" b="0" i="0" dirty="0">
                <a:effectLst/>
                <a:latin typeface="system-ui"/>
              </a:rPr>
              <a:t>Here we are - Analyze High-Value Transactions Separately. Through this and we will - Check the Amount, Transaction Type, and Fraud status.</a:t>
            </a:r>
          </a:p>
          <a:p>
            <a:pPr algn="l">
              <a:buFont typeface="+mj-lt"/>
              <a:buAutoNum type="arabicPeriod"/>
            </a:pPr>
            <a:r>
              <a:rPr lang="en-US" b="0" i="0" dirty="0">
                <a:effectLst/>
                <a:latin typeface="system-ui"/>
              </a:rPr>
              <a:t>Here we sort - the Top 10 Fraudulent Transactions by Amount and description separately</a:t>
            </a:r>
          </a:p>
        </p:txBody>
      </p:sp>
      <p:sp>
        <p:nvSpPr>
          <p:cNvPr id="6" name="TextBox 5">
            <a:extLst>
              <a:ext uri="{FF2B5EF4-FFF2-40B4-BE49-F238E27FC236}">
                <a16:creationId xmlns:a16="http://schemas.microsoft.com/office/drawing/2014/main" id="{7AF4FBD7-711D-F833-53AA-8C0CBF5BF20F}"/>
              </a:ext>
            </a:extLst>
          </p:cNvPr>
          <p:cNvSpPr txBox="1"/>
          <p:nvPr/>
        </p:nvSpPr>
        <p:spPr>
          <a:xfrm>
            <a:off x="457199" y="2811629"/>
            <a:ext cx="5152103"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b="1" i="0" dirty="0">
                <a:effectLst/>
                <a:latin typeface="var(--jp-content-font-family)"/>
              </a:rPr>
              <a:t>1) Scatter Plot - of Amount Colored by Fraud Status</a:t>
            </a:r>
          </a:p>
        </p:txBody>
      </p:sp>
      <p:pic>
        <p:nvPicPr>
          <p:cNvPr id="8" name="Picture 7">
            <a:extLst>
              <a:ext uri="{FF2B5EF4-FFF2-40B4-BE49-F238E27FC236}">
                <a16:creationId xmlns:a16="http://schemas.microsoft.com/office/drawing/2014/main" id="{520158B9-CBEB-F12C-7FA3-D3D7BF9B90AB}"/>
              </a:ext>
            </a:extLst>
          </p:cNvPr>
          <p:cNvPicPr>
            <a:picLocks noChangeAspect="1"/>
          </p:cNvPicPr>
          <p:nvPr/>
        </p:nvPicPr>
        <p:blipFill>
          <a:blip r:embed="rId2"/>
          <a:stretch>
            <a:fillRect/>
          </a:stretch>
        </p:blipFill>
        <p:spPr>
          <a:xfrm>
            <a:off x="519400" y="3315728"/>
            <a:ext cx="5027699" cy="3284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4">
            <a:extLst>
              <a:ext uri="{FF2B5EF4-FFF2-40B4-BE49-F238E27FC236}">
                <a16:creationId xmlns:a16="http://schemas.microsoft.com/office/drawing/2014/main" id="{15D4A538-851A-3986-71C2-8C2223DAC7C9}"/>
              </a:ext>
            </a:extLst>
          </p:cNvPr>
          <p:cNvSpPr>
            <a:spLocks noChangeArrowheads="1"/>
          </p:cNvSpPr>
          <p:nvPr/>
        </p:nvSpPr>
        <p:spPr bwMode="auto">
          <a:xfrm>
            <a:off x="5894437" y="3332762"/>
            <a:ext cx="5820697" cy="3250738"/>
          </a:xfrm>
          <a:prstGeom prst="rect">
            <a:avLst/>
          </a:prstGeom>
          <a:ln>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vert="horz" wrap="square" lIns="317400" tIns="238050" rIns="31740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x-axis(index):</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it is showing that which transaction is placed at which position in the data set.</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the index initially started at 0 (zero) which has grown to 10,000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y-axis (amount):</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it is showing transaction amount.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All the dots is showing transaction amount's size.</a:t>
            </a:r>
          </a:p>
          <a:p>
            <a:pPr marR="0" lvl="0" algn="l" defTabSz="914400" rtl="0" eaLnBrk="0" fontAlgn="base" latinLnBrk="0" hangingPunct="0">
              <a:lnSpc>
                <a:spcPct val="100000"/>
              </a:lnSpc>
              <a:spcBef>
                <a:spcPct val="0"/>
              </a:spcBef>
              <a:spcAft>
                <a:spcPct val="0"/>
              </a:spcAft>
              <a:buClrTx/>
              <a:buSzTx/>
              <a:tabLst/>
            </a:pPr>
            <a:r>
              <a:rPr kumimoji="0" lang="en-US" altLang="en-US" i="0" u="none" strike="noStrike" normalizeH="0" baseline="0" dirty="0">
                <a:ln w="0"/>
                <a:effectLst>
                  <a:outerShdw blurRad="38100" dist="19050" dir="2700000" algn="tl" rotWithShape="0">
                    <a:schemeClr val="dk1">
                      <a:alpha val="40000"/>
                    </a:schemeClr>
                  </a:outerShdw>
                </a:effectLst>
                <a:latin typeface="system-ui"/>
              </a:rPr>
              <a:t>-   The amounts are small which closer to 0, and the higher you go, the larger the amount. </a:t>
            </a:r>
          </a:p>
        </p:txBody>
      </p:sp>
      <p:sp>
        <p:nvSpPr>
          <p:cNvPr id="15" name="Arrow: U-Turn 14">
            <a:extLst>
              <a:ext uri="{FF2B5EF4-FFF2-40B4-BE49-F238E27FC236}">
                <a16:creationId xmlns:a16="http://schemas.microsoft.com/office/drawing/2014/main" id="{154F7117-3040-7E1C-5486-F0537A723497}"/>
              </a:ext>
            </a:extLst>
          </p:cNvPr>
          <p:cNvSpPr/>
          <p:nvPr/>
        </p:nvSpPr>
        <p:spPr>
          <a:xfrm rot="2183174">
            <a:off x="5647455" y="2799599"/>
            <a:ext cx="886968" cy="1184902"/>
          </a:xfrm>
          <a:prstGeom prst="uturnArrow">
            <a:avLst>
              <a:gd name="adj1" fmla="val 17908"/>
              <a:gd name="adj2" fmla="val 13915"/>
              <a:gd name="adj3" fmla="val 23217"/>
              <a:gd name="adj4" fmla="val 45206"/>
              <a:gd name="adj5" fmla="val 5697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15374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94EB82-7B09-46B5-84D9-6F9A0EAAC528}"/>
              </a:ext>
            </a:extLst>
          </p:cNvPr>
          <p:cNvSpPr txBox="1"/>
          <p:nvPr/>
        </p:nvSpPr>
        <p:spPr>
          <a:xfrm>
            <a:off x="157315" y="118765"/>
            <a:ext cx="744302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b="1" dirty="0">
                <a:latin typeface="system-ui"/>
              </a:rPr>
              <a:t>1) a. </a:t>
            </a:r>
            <a:r>
              <a:rPr lang="en-US" b="1" i="0" dirty="0">
                <a:effectLst/>
                <a:latin typeface="system-ui"/>
              </a:rPr>
              <a:t>Visualization of Fraud Transactions- CASH_OUT and TRANSFER - Bar chart</a:t>
            </a:r>
          </a:p>
        </p:txBody>
      </p:sp>
      <p:pic>
        <p:nvPicPr>
          <p:cNvPr id="5" name="Picture 4">
            <a:extLst>
              <a:ext uri="{FF2B5EF4-FFF2-40B4-BE49-F238E27FC236}">
                <a16:creationId xmlns:a16="http://schemas.microsoft.com/office/drawing/2014/main" id="{690BFE51-966B-6123-D155-F383F02800B2}"/>
              </a:ext>
            </a:extLst>
          </p:cNvPr>
          <p:cNvPicPr>
            <a:picLocks noChangeAspect="1"/>
          </p:cNvPicPr>
          <p:nvPr/>
        </p:nvPicPr>
        <p:blipFill>
          <a:blip r:embed="rId2"/>
          <a:stretch>
            <a:fillRect/>
          </a:stretch>
        </p:blipFill>
        <p:spPr>
          <a:xfrm>
            <a:off x="712360" y="5338916"/>
            <a:ext cx="2827253" cy="866896"/>
          </a:xfrm>
          <a:prstGeom prst="rect">
            <a:avLst/>
          </a:prstGeom>
        </p:spPr>
      </p:pic>
      <p:pic>
        <p:nvPicPr>
          <p:cNvPr id="7" name="Picture 6">
            <a:extLst>
              <a:ext uri="{FF2B5EF4-FFF2-40B4-BE49-F238E27FC236}">
                <a16:creationId xmlns:a16="http://schemas.microsoft.com/office/drawing/2014/main" id="{DB9D6D1D-3AB2-0B2D-36FA-36A5CF7D0D12}"/>
              </a:ext>
            </a:extLst>
          </p:cNvPr>
          <p:cNvPicPr>
            <a:picLocks noChangeAspect="1"/>
          </p:cNvPicPr>
          <p:nvPr/>
        </p:nvPicPr>
        <p:blipFill>
          <a:blip r:embed="rId3"/>
          <a:stretch>
            <a:fillRect/>
          </a:stretch>
        </p:blipFill>
        <p:spPr>
          <a:xfrm>
            <a:off x="157315" y="1217879"/>
            <a:ext cx="4513007" cy="3784282"/>
          </a:xfrm>
          <a:prstGeom prst="rect">
            <a:avLst/>
          </a:prstGeom>
        </p:spPr>
      </p:pic>
      <p:cxnSp>
        <p:nvCxnSpPr>
          <p:cNvPr id="9" name="Straight Arrow Connector 8">
            <a:extLst>
              <a:ext uri="{FF2B5EF4-FFF2-40B4-BE49-F238E27FC236}">
                <a16:creationId xmlns:a16="http://schemas.microsoft.com/office/drawing/2014/main" id="{4280E194-2CF5-AED5-0F0D-8878FAD68A2A}"/>
              </a:ext>
            </a:extLst>
          </p:cNvPr>
          <p:cNvCxnSpPr/>
          <p:nvPr/>
        </p:nvCxnSpPr>
        <p:spPr>
          <a:xfrm flipH="1">
            <a:off x="3116826" y="4552335"/>
            <a:ext cx="914400" cy="97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EDEAFA8-0AD5-BEFB-3B6F-4EFE69188E68}"/>
              </a:ext>
            </a:extLst>
          </p:cNvPr>
          <p:cNvSpPr txBox="1"/>
          <p:nvPr/>
        </p:nvSpPr>
        <p:spPr>
          <a:xfrm>
            <a:off x="5437238" y="2328153"/>
            <a:ext cx="6213988"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buFont typeface="+mj-lt"/>
              <a:buAutoNum type="arabicPeriod"/>
            </a:pPr>
            <a:r>
              <a:rPr lang="en-US" i="0" dirty="0">
                <a:ln w="0"/>
                <a:solidFill>
                  <a:schemeClr val="tx1"/>
                </a:solidFill>
                <a:effectLst>
                  <a:outerShdw blurRad="38100" dist="19050" dir="2700000" algn="tl" rotWithShape="0">
                    <a:schemeClr val="dk1">
                      <a:alpha val="40000"/>
                    </a:schemeClr>
                  </a:outerShdw>
                </a:effectLst>
                <a:latin typeface="system-ui"/>
              </a:rPr>
              <a:t>CASH_OUT and TRANSFER are the primary methods through which fraudulent transactions occur.</a:t>
            </a:r>
          </a:p>
          <a:p>
            <a:pPr algn="l"/>
            <a:endParaRPr lang="en-US" i="0" dirty="0">
              <a:ln w="0"/>
              <a:solidFill>
                <a:schemeClr val="tx1"/>
              </a:solidFill>
              <a:effectLst>
                <a:outerShdw blurRad="38100" dist="19050" dir="2700000" algn="tl" rotWithShape="0">
                  <a:schemeClr val="dk1">
                    <a:alpha val="40000"/>
                  </a:schemeClr>
                </a:outerShdw>
              </a:effectLst>
              <a:latin typeface="system-ui"/>
            </a:endParaRPr>
          </a:p>
          <a:p>
            <a:pPr algn="l"/>
            <a:r>
              <a:rPr lang="en-US" i="0" dirty="0">
                <a:ln w="0"/>
                <a:solidFill>
                  <a:schemeClr val="tx1"/>
                </a:solidFill>
                <a:effectLst>
                  <a:outerShdw blurRad="38100" dist="19050" dir="2700000" algn="tl" rotWithShape="0">
                    <a:schemeClr val="dk1">
                      <a:alpha val="40000"/>
                    </a:schemeClr>
                  </a:outerShdw>
                </a:effectLst>
                <a:latin typeface="system-ui"/>
              </a:rPr>
              <a:t>2. Almost equal split between CASH_OUT and TRANSFER frauds means that fraudsters use both methods in similar ways. This could be because both methods might have similar security gaps or are equally easy for fraudsters to misuse.</a:t>
            </a:r>
          </a:p>
        </p:txBody>
      </p:sp>
      <p:cxnSp>
        <p:nvCxnSpPr>
          <p:cNvPr id="25" name="Connector: Elbow 24">
            <a:extLst>
              <a:ext uri="{FF2B5EF4-FFF2-40B4-BE49-F238E27FC236}">
                <a16:creationId xmlns:a16="http://schemas.microsoft.com/office/drawing/2014/main" id="{EA2F76B4-8679-919D-3227-3BC648517C84}"/>
              </a:ext>
            </a:extLst>
          </p:cNvPr>
          <p:cNvCxnSpPr>
            <a:cxnSpLocks/>
          </p:cNvCxnSpPr>
          <p:nvPr/>
        </p:nvCxnSpPr>
        <p:spPr>
          <a:xfrm>
            <a:off x="4409768" y="2658681"/>
            <a:ext cx="1027470" cy="902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FCF558B-6283-FC9C-7783-9417EDE34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251" y="118765"/>
            <a:ext cx="3262159" cy="21747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E7A812F-B7E4-EAAD-618F-0067E75DB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357" y="4403649"/>
            <a:ext cx="5041788" cy="2244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8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8BB1F1-021E-8375-0CB8-0E726D80B937}"/>
              </a:ext>
            </a:extLst>
          </p:cNvPr>
          <p:cNvSpPr txBox="1"/>
          <p:nvPr/>
        </p:nvSpPr>
        <p:spPr>
          <a:xfrm>
            <a:off x="658760" y="138102"/>
            <a:ext cx="963561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IN" dirty="0">
                <a:ln w="0"/>
                <a:solidFill>
                  <a:schemeClr val="tx1"/>
                </a:solidFill>
                <a:effectLst>
                  <a:outerShdw blurRad="38100" dist="19050" dir="2700000" algn="tl" rotWithShape="0">
                    <a:schemeClr val="dk1">
                      <a:alpha val="40000"/>
                    </a:schemeClr>
                  </a:outerShdw>
                </a:effectLst>
              </a:rPr>
              <a:t>2) Here we are analyse high-value transactions separately. Through this and we will check the amount, transaction type, and fraud status</a:t>
            </a:r>
          </a:p>
        </p:txBody>
      </p:sp>
      <p:pic>
        <p:nvPicPr>
          <p:cNvPr id="3" name="Picture 2">
            <a:extLst>
              <a:ext uri="{FF2B5EF4-FFF2-40B4-BE49-F238E27FC236}">
                <a16:creationId xmlns:a16="http://schemas.microsoft.com/office/drawing/2014/main" id="{D3225CD8-1A39-9634-EBE0-24AAFC4145CB}"/>
              </a:ext>
            </a:extLst>
          </p:cNvPr>
          <p:cNvPicPr>
            <a:picLocks noChangeAspect="1"/>
          </p:cNvPicPr>
          <p:nvPr/>
        </p:nvPicPr>
        <p:blipFill>
          <a:blip r:embed="rId2"/>
          <a:stretch>
            <a:fillRect/>
          </a:stretch>
        </p:blipFill>
        <p:spPr>
          <a:xfrm>
            <a:off x="6302477" y="1684087"/>
            <a:ext cx="5758250" cy="4148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D2848AB-D239-AF93-AEF2-860C25C43279}"/>
              </a:ext>
            </a:extLst>
          </p:cNvPr>
          <p:cNvPicPr>
            <a:picLocks noChangeAspect="1"/>
          </p:cNvPicPr>
          <p:nvPr/>
        </p:nvPicPr>
        <p:blipFill>
          <a:blip r:embed="rId3"/>
          <a:stretch>
            <a:fillRect/>
          </a:stretch>
        </p:blipFill>
        <p:spPr>
          <a:xfrm>
            <a:off x="225469" y="922590"/>
            <a:ext cx="5529324" cy="4314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ADA094AB-A64F-7E4C-5C49-76C74D9718FC}"/>
              </a:ext>
            </a:extLst>
          </p:cNvPr>
          <p:cNvSpPr txBox="1"/>
          <p:nvPr/>
        </p:nvSpPr>
        <p:spPr>
          <a:xfrm>
            <a:off x="225469" y="5350634"/>
            <a:ext cx="5529324"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en-IN" sz="1400" dirty="0"/>
              <a:t>X-Axis (Transaction Type):- showing-type of transactions are(CASH_IN, CASH_OUT, TRANSFER).</a:t>
            </a:r>
          </a:p>
          <a:p>
            <a:pPr marL="285750" indent="-285750">
              <a:buFont typeface="Arial" panose="020B0604020202020204" pitchFamily="34" charset="0"/>
              <a:buChar char="•"/>
            </a:pPr>
            <a:r>
              <a:rPr lang="en-IN" sz="1400" dirty="0"/>
              <a:t>Y-Axis (Transaction Count):- showing transaction count, i.e. how many times each transaction type has occurred, along with the fraud status.</a:t>
            </a:r>
          </a:p>
        </p:txBody>
      </p:sp>
      <p:cxnSp>
        <p:nvCxnSpPr>
          <p:cNvPr id="12" name="Straight Arrow Connector 11">
            <a:extLst>
              <a:ext uri="{FF2B5EF4-FFF2-40B4-BE49-F238E27FC236}">
                <a16:creationId xmlns:a16="http://schemas.microsoft.com/office/drawing/2014/main" id="{75EAAA91-0F77-C826-F7A8-EF1A7FF858F8}"/>
              </a:ext>
            </a:extLst>
          </p:cNvPr>
          <p:cNvCxnSpPr>
            <a:cxnSpLocks/>
          </p:cNvCxnSpPr>
          <p:nvPr/>
        </p:nvCxnSpPr>
        <p:spPr>
          <a:xfrm>
            <a:off x="5279923" y="4316361"/>
            <a:ext cx="314632" cy="131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0651DFB-D5C3-0AC0-2050-CDA87C91A282}"/>
              </a:ext>
            </a:extLst>
          </p:cNvPr>
          <p:cNvSpPr txBox="1"/>
          <p:nvPr/>
        </p:nvSpPr>
        <p:spPr>
          <a:xfrm>
            <a:off x="1945325" y="2547740"/>
            <a:ext cx="796413" cy="215444"/>
          </a:xfrm>
          <a:prstGeom prst="rect">
            <a:avLst/>
          </a:prstGeom>
          <a:noFill/>
        </p:spPr>
        <p:txBody>
          <a:bodyPr wrap="square">
            <a:spAutoFit/>
          </a:bodyPr>
          <a:lstStyle/>
          <a:p>
            <a:r>
              <a:rPr lang="en-IN" sz="800" dirty="0">
                <a:solidFill>
                  <a:srgbClr val="FFC000"/>
                </a:solidFill>
                <a:highlight>
                  <a:srgbClr val="000000"/>
                </a:highlight>
              </a:rPr>
              <a:t>Orange Bar </a:t>
            </a:r>
            <a:endParaRPr lang="en-IN" dirty="0">
              <a:solidFill>
                <a:srgbClr val="FFC000"/>
              </a:solidFill>
              <a:highlight>
                <a:srgbClr val="000000"/>
              </a:highlight>
            </a:endParaRPr>
          </a:p>
        </p:txBody>
      </p:sp>
      <p:sp>
        <p:nvSpPr>
          <p:cNvPr id="20" name="TextBox 19">
            <a:extLst>
              <a:ext uri="{FF2B5EF4-FFF2-40B4-BE49-F238E27FC236}">
                <a16:creationId xmlns:a16="http://schemas.microsoft.com/office/drawing/2014/main" id="{0B091ECE-284F-3007-9EB9-799BD86C53B6}"/>
              </a:ext>
            </a:extLst>
          </p:cNvPr>
          <p:cNvSpPr txBox="1"/>
          <p:nvPr/>
        </p:nvSpPr>
        <p:spPr>
          <a:xfrm>
            <a:off x="2202426" y="2364663"/>
            <a:ext cx="589935" cy="215444"/>
          </a:xfrm>
          <a:prstGeom prst="rect">
            <a:avLst/>
          </a:prstGeom>
          <a:noFill/>
        </p:spPr>
        <p:txBody>
          <a:bodyPr wrap="square">
            <a:spAutoFit/>
          </a:bodyPr>
          <a:lstStyle/>
          <a:p>
            <a:r>
              <a:rPr lang="en-IN" sz="800" dirty="0">
                <a:solidFill>
                  <a:srgbClr val="0070C0"/>
                </a:solidFill>
                <a:highlight>
                  <a:srgbClr val="000000"/>
                </a:highlight>
              </a:rPr>
              <a:t>Blue Bar </a:t>
            </a:r>
            <a:endParaRPr lang="en-IN" dirty="0">
              <a:solidFill>
                <a:srgbClr val="0070C0"/>
              </a:solidFill>
              <a:highlight>
                <a:srgbClr val="000000"/>
              </a:highlight>
            </a:endParaRPr>
          </a:p>
        </p:txBody>
      </p:sp>
      <p:sp>
        <p:nvSpPr>
          <p:cNvPr id="22" name="Arrow: Curved Down 21">
            <a:extLst>
              <a:ext uri="{FF2B5EF4-FFF2-40B4-BE49-F238E27FC236}">
                <a16:creationId xmlns:a16="http://schemas.microsoft.com/office/drawing/2014/main" id="{C6FA396D-BB4A-1A2D-D9C3-69033FCFD6AA}"/>
              </a:ext>
            </a:extLst>
          </p:cNvPr>
          <p:cNvSpPr/>
          <p:nvPr/>
        </p:nvSpPr>
        <p:spPr>
          <a:xfrm>
            <a:off x="5487924" y="952567"/>
            <a:ext cx="1216152" cy="731520"/>
          </a:xfrm>
          <a:prstGeom prst="curved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83136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2F4F7-77B4-2957-DAD1-0C45A776D5A0}"/>
              </a:ext>
            </a:extLst>
          </p:cNvPr>
          <p:cNvSpPr txBox="1"/>
          <p:nvPr/>
        </p:nvSpPr>
        <p:spPr>
          <a:xfrm>
            <a:off x="491613" y="188111"/>
            <a:ext cx="878020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b="1" i="0">
                <a:effectLst/>
                <a:latin typeface="system-ui"/>
              </a:rPr>
              <a:t>3) Here we sort the top 10 fraudulent transactions by amount and description separately:</a:t>
            </a:r>
            <a:endParaRPr lang="en-US" b="1" i="0" dirty="0">
              <a:effectLst/>
              <a:latin typeface="system-ui"/>
            </a:endParaRPr>
          </a:p>
        </p:txBody>
      </p:sp>
      <p:pic>
        <p:nvPicPr>
          <p:cNvPr id="7" name="Picture 6">
            <a:extLst>
              <a:ext uri="{FF2B5EF4-FFF2-40B4-BE49-F238E27FC236}">
                <a16:creationId xmlns:a16="http://schemas.microsoft.com/office/drawing/2014/main" id="{3071FD1C-771D-6848-9EE5-E84ADC2016B3}"/>
              </a:ext>
            </a:extLst>
          </p:cNvPr>
          <p:cNvPicPr>
            <a:picLocks noChangeAspect="1"/>
          </p:cNvPicPr>
          <p:nvPr/>
        </p:nvPicPr>
        <p:blipFill>
          <a:blip r:embed="rId2"/>
          <a:stretch>
            <a:fillRect/>
          </a:stretch>
        </p:blipFill>
        <p:spPr>
          <a:xfrm>
            <a:off x="105433" y="765338"/>
            <a:ext cx="6528883" cy="3912355"/>
          </a:xfrm>
          <a:prstGeom prst="rect">
            <a:avLst/>
          </a:prstGeom>
        </p:spPr>
      </p:pic>
      <p:sp>
        <p:nvSpPr>
          <p:cNvPr id="9" name="TextBox 8">
            <a:extLst>
              <a:ext uri="{FF2B5EF4-FFF2-40B4-BE49-F238E27FC236}">
                <a16:creationId xmlns:a16="http://schemas.microsoft.com/office/drawing/2014/main" id="{4C9ECD00-DB93-598D-C11F-D18405D18CE3}"/>
              </a:ext>
            </a:extLst>
          </p:cNvPr>
          <p:cNvSpPr txBox="1"/>
          <p:nvPr/>
        </p:nvSpPr>
        <p:spPr>
          <a:xfrm>
            <a:off x="248263" y="4879616"/>
            <a:ext cx="4972666"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400" i="0" dirty="0">
                <a:ln w="0"/>
                <a:effectLst>
                  <a:outerShdw blurRad="38100" dist="19050" dir="2700000" algn="tl" rotWithShape="0">
                    <a:schemeClr val="dk1">
                      <a:alpha val="40000"/>
                    </a:schemeClr>
                  </a:outerShdw>
                </a:effectLst>
                <a:latin typeface="system-ui"/>
              </a:rPr>
              <a:t>top 10 fraudulent transactions have amount of - 10,000,000</a:t>
            </a:r>
            <a:r>
              <a:rPr lang="en-US" sz="1400" dirty="0">
                <a:ln w="0"/>
                <a:effectLst>
                  <a:outerShdw blurRad="38100" dist="19050" dir="2700000" algn="tl" rotWithShape="0">
                    <a:schemeClr val="dk1">
                      <a:alpha val="40000"/>
                    </a:schemeClr>
                  </a:outerShdw>
                </a:effectLst>
                <a:latin typeface="system-ui"/>
              </a:rPr>
              <a:t> </a:t>
            </a:r>
            <a:r>
              <a:rPr lang="en-IN" sz="1400" i="0" dirty="0">
                <a:ln w="0"/>
                <a:effectLst>
                  <a:outerShdw blurRad="38100" dist="19050" dir="2700000" algn="tl" rotWithShape="0">
                    <a:schemeClr val="dk1">
                      <a:alpha val="40000"/>
                    </a:schemeClr>
                  </a:outerShdw>
                </a:effectLst>
                <a:latin typeface="system-ui"/>
              </a:rPr>
              <a:t>involved in fraud.</a:t>
            </a:r>
          </a:p>
        </p:txBody>
      </p:sp>
      <p:sp>
        <p:nvSpPr>
          <p:cNvPr id="11" name="TextBox 10">
            <a:extLst>
              <a:ext uri="{FF2B5EF4-FFF2-40B4-BE49-F238E27FC236}">
                <a16:creationId xmlns:a16="http://schemas.microsoft.com/office/drawing/2014/main" id="{13268858-D26F-CF56-D3AF-08CC49534B09}"/>
              </a:ext>
            </a:extLst>
          </p:cNvPr>
          <p:cNvSpPr txBox="1"/>
          <p:nvPr/>
        </p:nvSpPr>
        <p:spPr>
          <a:xfrm>
            <a:off x="248263" y="6031584"/>
            <a:ext cx="4972666"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400" i="0" dirty="0">
                <a:ln w="0"/>
                <a:effectLst>
                  <a:outerShdw blurRad="38100" dist="19050" dir="2700000" algn="tl" rotWithShape="0">
                    <a:schemeClr val="dk1">
                      <a:alpha val="40000"/>
                    </a:schemeClr>
                  </a:outerShdw>
                </a:effectLst>
                <a:latin typeface="system-ui"/>
              </a:rPr>
              <a:t>top fraudulent transactions include both TRANSFER and CASH_OUT</a:t>
            </a:r>
          </a:p>
        </p:txBody>
      </p:sp>
      <p:sp>
        <p:nvSpPr>
          <p:cNvPr id="15" name="TextBox 14">
            <a:extLst>
              <a:ext uri="{FF2B5EF4-FFF2-40B4-BE49-F238E27FC236}">
                <a16:creationId xmlns:a16="http://schemas.microsoft.com/office/drawing/2014/main" id="{5AE6F7EE-6469-F2E9-0E0F-97A82D1FF5CD}"/>
              </a:ext>
            </a:extLst>
          </p:cNvPr>
          <p:cNvSpPr txBox="1"/>
          <p:nvPr/>
        </p:nvSpPr>
        <p:spPr>
          <a:xfrm>
            <a:off x="248263" y="5451843"/>
            <a:ext cx="4972666"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400" i="0" dirty="0" err="1">
                <a:ln w="0"/>
                <a:effectLst>
                  <a:outerShdw blurRad="38100" dist="19050" dir="2700000" algn="tl" rotWithShape="0">
                    <a:schemeClr val="dk1">
                      <a:alpha val="40000"/>
                    </a:schemeClr>
                  </a:outerShdw>
                </a:effectLst>
                <a:latin typeface="system-ui"/>
              </a:rPr>
              <a:t>nameOrig</a:t>
            </a:r>
            <a:r>
              <a:rPr lang="en-US" sz="1400" i="0" dirty="0">
                <a:ln w="0"/>
                <a:effectLst>
                  <a:outerShdw blurRad="38100" dist="19050" dir="2700000" algn="tl" rotWithShape="0">
                    <a:schemeClr val="dk1">
                      <a:alpha val="40000"/>
                    </a:schemeClr>
                  </a:outerShdw>
                </a:effectLst>
                <a:latin typeface="system-ui"/>
              </a:rPr>
              <a:t> and </a:t>
            </a:r>
            <a:r>
              <a:rPr lang="en-US" sz="1400" i="0" dirty="0" err="1">
                <a:ln w="0"/>
                <a:effectLst>
                  <a:outerShdw blurRad="38100" dist="19050" dir="2700000" algn="tl" rotWithShape="0">
                    <a:schemeClr val="dk1">
                      <a:alpha val="40000"/>
                    </a:schemeClr>
                  </a:outerShdw>
                </a:effectLst>
                <a:latin typeface="system-ui"/>
              </a:rPr>
              <a:t>nameDest</a:t>
            </a:r>
            <a:r>
              <a:rPr lang="en-US" sz="1400" i="0" dirty="0">
                <a:ln w="0"/>
                <a:effectLst>
                  <a:outerShdw blurRad="38100" dist="19050" dir="2700000" algn="tl" rotWithShape="0">
                    <a:schemeClr val="dk1">
                      <a:alpha val="40000"/>
                    </a:schemeClr>
                  </a:outerShdw>
                </a:effectLst>
                <a:latin typeface="system-ui"/>
              </a:rPr>
              <a:t> </a:t>
            </a:r>
            <a:r>
              <a:rPr lang="en-US" sz="1400" dirty="0">
                <a:ln w="0"/>
                <a:effectLst>
                  <a:outerShdw blurRad="38100" dist="19050" dir="2700000" algn="tl" rotWithShape="0">
                    <a:schemeClr val="dk1">
                      <a:alpha val="40000"/>
                    </a:schemeClr>
                  </a:outerShdw>
                </a:effectLst>
                <a:latin typeface="system-ui"/>
              </a:rPr>
              <a:t>- </a:t>
            </a:r>
            <a:r>
              <a:rPr lang="en-US" sz="1400" i="0" dirty="0">
                <a:ln w="0"/>
                <a:effectLst>
                  <a:outerShdw blurRad="38100" dist="19050" dir="2700000" algn="tl" rotWithShape="0">
                    <a:schemeClr val="dk1">
                      <a:alpha val="40000"/>
                    </a:schemeClr>
                  </a:outerShdw>
                </a:effectLst>
                <a:latin typeface="system-ui"/>
              </a:rPr>
              <a:t>help in - identify suspicious accounts involved in fraudulent activities</a:t>
            </a:r>
          </a:p>
        </p:txBody>
      </p:sp>
      <p:pic>
        <p:nvPicPr>
          <p:cNvPr id="19" name="Picture 18">
            <a:extLst>
              <a:ext uri="{FF2B5EF4-FFF2-40B4-BE49-F238E27FC236}">
                <a16:creationId xmlns:a16="http://schemas.microsoft.com/office/drawing/2014/main" id="{6D9FB6B7-F7DB-AC4D-8F66-F92DFA366CA4}"/>
              </a:ext>
            </a:extLst>
          </p:cNvPr>
          <p:cNvPicPr>
            <a:picLocks noChangeAspect="1"/>
          </p:cNvPicPr>
          <p:nvPr/>
        </p:nvPicPr>
        <p:blipFill>
          <a:blip r:embed="rId3"/>
          <a:stretch>
            <a:fillRect/>
          </a:stretch>
        </p:blipFill>
        <p:spPr>
          <a:xfrm>
            <a:off x="6699037" y="650904"/>
            <a:ext cx="5244700" cy="4377195"/>
          </a:xfrm>
          <a:prstGeom prst="rect">
            <a:avLst/>
          </a:prstGeom>
        </p:spPr>
      </p:pic>
      <p:sp>
        <p:nvSpPr>
          <p:cNvPr id="27" name="TextBox 26">
            <a:extLst>
              <a:ext uri="{FF2B5EF4-FFF2-40B4-BE49-F238E27FC236}">
                <a16:creationId xmlns:a16="http://schemas.microsoft.com/office/drawing/2014/main" id="{151091CF-34C7-4CC9-A17D-40B142D1EC8A}"/>
              </a:ext>
            </a:extLst>
          </p:cNvPr>
          <p:cNvSpPr txBox="1"/>
          <p:nvPr/>
        </p:nvSpPr>
        <p:spPr>
          <a:xfrm>
            <a:off x="6096000" y="5174844"/>
            <a:ext cx="5847737"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sz="1400" dirty="0">
                <a:ln w="0"/>
                <a:solidFill>
                  <a:schemeClr val="tx1"/>
                </a:solidFill>
                <a:effectLst>
                  <a:outerShdw blurRad="38100" dist="19050" dir="2700000" algn="tl" rotWithShape="0">
                    <a:schemeClr val="dk1">
                      <a:alpha val="40000"/>
                    </a:schemeClr>
                  </a:outerShdw>
                </a:effectLst>
                <a:latin typeface="system-ui"/>
              </a:rPr>
              <a:t>amount- </a:t>
            </a:r>
          </a:p>
          <a:p>
            <a:pPr algn="l">
              <a:buFont typeface="Arial" panose="020B0604020202020204" pitchFamily="34" charset="0"/>
              <a:buChar char="•"/>
            </a:pPr>
            <a:r>
              <a:rPr lang="en-US" sz="1400" i="0" dirty="0">
                <a:ln w="0"/>
                <a:solidFill>
                  <a:schemeClr val="tx1"/>
                </a:solidFill>
                <a:effectLst>
                  <a:outerShdw blurRad="38100" dist="19050" dir="2700000" algn="tl" rotWithShape="0">
                    <a:schemeClr val="dk1">
                      <a:alpha val="40000"/>
                    </a:schemeClr>
                  </a:outerShdw>
                </a:effectLst>
                <a:latin typeface="system-ui"/>
              </a:rPr>
              <a:t>transactions involve large sums of money, which is why they are flagged as outliers.</a:t>
            </a:r>
          </a:p>
          <a:p>
            <a:pPr algn="l"/>
            <a:r>
              <a:rPr lang="en-US" sz="1400" i="0" dirty="0">
                <a:ln w="0"/>
                <a:solidFill>
                  <a:schemeClr val="tx1"/>
                </a:solidFill>
                <a:effectLst>
                  <a:outerShdw blurRad="38100" dist="19050" dir="2700000" algn="tl" rotWithShape="0">
                    <a:schemeClr val="dk1">
                      <a:alpha val="40000"/>
                    </a:schemeClr>
                  </a:outerShdw>
                </a:effectLst>
                <a:latin typeface="system-ui"/>
              </a:rPr>
              <a:t>     Unusual Transactions:</a:t>
            </a:r>
          </a:p>
          <a:p>
            <a:pPr algn="l">
              <a:buFont typeface="Arial" panose="020B0604020202020204" pitchFamily="34" charset="0"/>
              <a:buChar char="•"/>
            </a:pPr>
            <a:r>
              <a:rPr lang="en-US" sz="1400" i="0" dirty="0">
                <a:ln w="0"/>
                <a:solidFill>
                  <a:schemeClr val="tx1"/>
                </a:solidFill>
                <a:effectLst>
                  <a:outerShdw blurRad="38100" dist="19050" dir="2700000" algn="tl" rotWithShape="0">
                    <a:schemeClr val="dk1">
                      <a:alpha val="40000"/>
                    </a:schemeClr>
                  </a:outerShdw>
                </a:effectLst>
                <a:latin typeface="system-ui"/>
              </a:rPr>
              <a:t>Some transactions look strange because the destination account has no initial balance or does not show the money received, which raises red flags.</a:t>
            </a:r>
          </a:p>
          <a:p>
            <a:pPr algn="l">
              <a:buFont typeface="Arial" panose="020B0604020202020204" pitchFamily="34" charset="0"/>
              <a:buChar char="•"/>
            </a:pPr>
            <a:r>
              <a:rPr lang="en-US" sz="1400" i="0" dirty="0">
                <a:ln w="0"/>
                <a:solidFill>
                  <a:schemeClr val="tx1"/>
                </a:solidFill>
                <a:effectLst>
                  <a:outerShdw blurRad="38100" dist="19050" dir="2700000" algn="tl" rotWithShape="0">
                    <a:schemeClr val="dk1">
                      <a:alpha val="40000"/>
                    </a:schemeClr>
                  </a:outerShdw>
                </a:effectLst>
                <a:latin typeface="system-ui"/>
              </a:rPr>
              <a:t>1,172 rows -these are all the unusual transactions identified.</a:t>
            </a:r>
          </a:p>
        </p:txBody>
      </p:sp>
      <p:sp>
        <p:nvSpPr>
          <p:cNvPr id="29" name="Arrow: Down 28">
            <a:extLst>
              <a:ext uri="{FF2B5EF4-FFF2-40B4-BE49-F238E27FC236}">
                <a16:creationId xmlns:a16="http://schemas.microsoft.com/office/drawing/2014/main" id="{F4A52051-960D-1B1D-00B3-82C7F07440F6}"/>
              </a:ext>
            </a:extLst>
          </p:cNvPr>
          <p:cNvSpPr/>
          <p:nvPr/>
        </p:nvSpPr>
        <p:spPr>
          <a:xfrm>
            <a:off x="4827247" y="4004345"/>
            <a:ext cx="484632" cy="978408"/>
          </a:xfrm>
          <a:prstGeom prst="downArrow">
            <a:avLst>
              <a:gd name="adj1" fmla="val 25655"/>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7F67DC21-20F4-2FF6-9BB8-F024F8EAE45E}"/>
              </a:ext>
            </a:extLst>
          </p:cNvPr>
          <p:cNvSpPr/>
          <p:nvPr/>
        </p:nvSpPr>
        <p:spPr>
          <a:xfrm>
            <a:off x="10871498" y="4290340"/>
            <a:ext cx="484632" cy="978408"/>
          </a:xfrm>
          <a:prstGeom prst="downArrow">
            <a:avLst>
              <a:gd name="adj1" fmla="val 25655"/>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3654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CB3F15-32E1-4304-42A1-3ED60D9B02E6}"/>
              </a:ext>
            </a:extLst>
          </p:cNvPr>
          <p:cNvSpPr txBox="1"/>
          <p:nvPr/>
        </p:nvSpPr>
        <p:spPr>
          <a:xfrm>
            <a:off x="314631" y="218456"/>
            <a:ext cx="419837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US" b="1" i="0" dirty="0">
                <a:effectLst/>
                <a:latin typeface="system-ui"/>
              </a:rPr>
              <a:t> Fraudulent transactions over time (steps)</a:t>
            </a:r>
          </a:p>
        </p:txBody>
      </p:sp>
      <p:pic>
        <p:nvPicPr>
          <p:cNvPr id="7" name="Picture 6">
            <a:extLst>
              <a:ext uri="{FF2B5EF4-FFF2-40B4-BE49-F238E27FC236}">
                <a16:creationId xmlns:a16="http://schemas.microsoft.com/office/drawing/2014/main" id="{EAA038A6-ABAE-B362-3EAE-13B0408F620F}"/>
              </a:ext>
            </a:extLst>
          </p:cNvPr>
          <p:cNvPicPr>
            <a:picLocks noChangeAspect="1"/>
          </p:cNvPicPr>
          <p:nvPr/>
        </p:nvPicPr>
        <p:blipFill>
          <a:blip r:embed="rId2"/>
          <a:stretch>
            <a:fillRect/>
          </a:stretch>
        </p:blipFill>
        <p:spPr>
          <a:xfrm>
            <a:off x="329380" y="769821"/>
            <a:ext cx="11533240" cy="3823855"/>
          </a:xfrm>
          <a:prstGeom prst="rect">
            <a:avLst/>
          </a:prstGeom>
        </p:spPr>
      </p:pic>
      <p:sp>
        <p:nvSpPr>
          <p:cNvPr id="9" name="TextBox 8">
            <a:extLst>
              <a:ext uri="{FF2B5EF4-FFF2-40B4-BE49-F238E27FC236}">
                <a16:creationId xmlns:a16="http://schemas.microsoft.com/office/drawing/2014/main" id="{966EB304-3340-4140-2097-5D20C09B677B}"/>
              </a:ext>
            </a:extLst>
          </p:cNvPr>
          <p:cNvSpPr txBox="1"/>
          <p:nvPr/>
        </p:nvSpPr>
        <p:spPr>
          <a:xfrm>
            <a:off x="329380" y="4775709"/>
            <a:ext cx="7502013"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lgn="l">
              <a:buFontTx/>
              <a:buChar char="-"/>
            </a:pPr>
            <a:r>
              <a:rPr lang="en-US" b="0" i="0" dirty="0">
                <a:effectLst/>
                <a:latin typeface="system-ui"/>
              </a:rPr>
              <a:t>Fluctuations: frequency of fraud fluctuates significantly over time, with periods of high activity (spikes) and periods of lower activity (dips) .</a:t>
            </a:r>
          </a:p>
          <a:p>
            <a:pPr algn="l"/>
            <a:r>
              <a:rPr lang="en-US" b="1" i="0" dirty="0">
                <a:effectLst/>
                <a:latin typeface="system-ui"/>
              </a:rPr>
              <a:t>Insight :- </a:t>
            </a:r>
            <a:endParaRPr lang="en-US" b="0" i="0" dirty="0">
              <a:effectLst/>
              <a:latin typeface="system-ui"/>
            </a:endParaRPr>
          </a:p>
          <a:p>
            <a:pPr algn="l">
              <a:buFont typeface="Arial" panose="020B0604020202020204" pitchFamily="34" charset="0"/>
              <a:buChar char="•"/>
            </a:pPr>
            <a:r>
              <a:rPr lang="en-US" b="0" i="0" dirty="0">
                <a:effectLst/>
                <a:latin typeface="system-ui"/>
              </a:rPr>
              <a:t>Resulting plot shows the trend of fraudulent transactions over time.</a:t>
            </a:r>
          </a:p>
          <a:p>
            <a:pPr algn="l">
              <a:buFont typeface="Arial" panose="020B0604020202020204" pitchFamily="34" charset="0"/>
              <a:buChar char="•"/>
            </a:pPr>
            <a:r>
              <a:rPr lang="en-US" b="0" i="0" dirty="0">
                <a:effectLst/>
                <a:latin typeface="system-ui"/>
              </a:rPr>
              <a:t>we can identify periods with spikes in fraudulent activity, which could indicate patterns or anomalies worth further investigation</a:t>
            </a:r>
          </a:p>
        </p:txBody>
      </p:sp>
      <p:sp>
        <p:nvSpPr>
          <p:cNvPr id="10" name="Arrow: Bent 9">
            <a:extLst>
              <a:ext uri="{FF2B5EF4-FFF2-40B4-BE49-F238E27FC236}">
                <a16:creationId xmlns:a16="http://schemas.microsoft.com/office/drawing/2014/main" id="{7096EBB2-0295-C04F-E527-7D34E95B01D8}"/>
              </a:ext>
            </a:extLst>
          </p:cNvPr>
          <p:cNvSpPr/>
          <p:nvPr/>
        </p:nvSpPr>
        <p:spPr>
          <a:xfrm rot="10800000">
            <a:off x="7639665" y="4513006"/>
            <a:ext cx="813816" cy="868680"/>
          </a:xfrm>
          <a:prstGeom prst="bentArrow">
            <a:avLst>
              <a:gd name="adj1" fmla="val 18959"/>
              <a:gd name="adj2" fmla="val 27416"/>
              <a:gd name="adj3" fmla="val 39498"/>
              <a:gd name="adj4" fmla="val 4133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solidFill>
                <a:schemeClr val="tx1"/>
              </a:solidFill>
            </a:endParaRPr>
          </a:p>
        </p:txBody>
      </p:sp>
      <p:pic>
        <p:nvPicPr>
          <p:cNvPr id="1026" name="Picture 2">
            <a:extLst>
              <a:ext uri="{FF2B5EF4-FFF2-40B4-BE49-F238E27FC236}">
                <a16:creationId xmlns:a16="http://schemas.microsoft.com/office/drawing/2014/main" id="{0E520453-8A9B-6E01-AF53-2F66DB6C1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481" y="4748223"/>
            <a:ext cx="3500364" cy="19862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8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081BC0-271F-DE08-A40F-BE4B374EEAF2}"/>
              </a:ext>
            </a:extLst>
          </p:cNvPr>
          <p:cNvSpPr txBox="1"/>
          <p:nvPr/>
        </p:nvSpPr>
        <p:spPr>
          <a:xfrm>
            <a:off x="285135" y="316779"/>
            <a:ext cx="60960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IN" dirty="0">
                <a:ln w="0"/>
                <a:solidFill>
                  <a:schemeClr val="tx1"/>
                </a:solidFill>
                <a:effectLst>
                  <a:outerShdw blurRad="38100" dist="19050" dir="2700000" algn="tl" rotWithShape="0">
                    <a:schemeClr val="dk1">
                      <a:alpha val="40000"/>
                    </a:schemeClr>
                  </a:outerShdw>
                </a:effectLst>
              </a:rPr>
              <a:t> Observations with balance errors in the account </a:t>
            </a:r>
          </a:p>
        </p:txBody>
      </p:sp>
      <p:pic>
        <p:nvPicPr>
          <p:cNvPr id="9" name="Picture 8">
            <a:extLst>
              <a:ext uri="{FF2B5EF4-FFF2-40B4-BE49-F238E27FC236}">
                <a16:creationId xmlns:a16="http://schemas.microsoft.com/office/drawing/2014/main" id="{AD8CDB30-8515-0460-2827-EDFE7F56C3C3}"/>
              </a:ext>
            </a:extLst>
          </p:cNvPr>
          <p:cNvPicPr>
            <a:picLocks noChangeAspect="1"/>
          </p:cNvPicPr>
          <p:nvPr/>
        </p:nvPicPr>
        <p:blipFill>
          <a:blip r:embed="rId2"/>
          <a:stretch>
            <a:fillRect/>
          </a:stretch>
        </p:blipFill>
        <p:spPr>
          <a:xfrm>
            <a:off x="285135" y="977972"/>
            <a:ext cx="8221222" cy="438211"/>
          </a:xfrm>
          <a:prstGeom prst="rect">
            <a:avLst/>
          </a:prstGeom>
        </p:spPr>
      </p:pic>
      <p:sp>
        <p:nvSpPr>
          <p:cNvPr id="10" name="Rectangle 1">
            <a:extLst>
              <a:ext uri="{FF2B5EF4-FFF2-40B4-BE49-F238E27FC236}">
                <a16:creationId xmlns:a16="http://schemas.microsoft.com/office/drawing/2014/main" id="{B6614033-4993-CF99-2380-7F9B3D2CE87B}"/>
              </a:ext>
            </a:extLst>
          </p:cNvPr>
          <p:cNvSpPr>
            <a:spLocks noChangeArrowheads="1"/>
          </p:cNvSpPr>
          <p:nvPr/>
        </p:nvSpPr>
        <p:spPr bwMode="auto">
          <a:xfrm>
            <a:off x="285135" y="1639218"/>
            <a:ext cx="7270956" cy="2585323"/>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Sender’s Balance Errors</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IN" dirty="0">
                <a:ln w="0"/>
                <a:solidFill>
                  <a:schemeClr val="tx1"/>
                </a:solidFill>
                <a:effectLst>
                  <a:outerShdw blurRad="38100" dist="19050" dir="2700000" algn="tl" rotWithShape="0">
                    <a:schemeClr val="dk1">
                      <a:alpha val="40000"/>
                    </a:schemeClr>
                  </a:outerShdw>
                </a:effectLst>
              </a:rPr>
              <a:t>oldbalanceOrg)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63% of transactions</a:t>
            </a:r>
            <a:r>
              <a:rPr kumimoji="0" lang="en-US" altLang="en-US" sz="1800" b="0" i="0" u="none" strike="noStrike" cap="none" normalizeH="0" baseline="0" dirty="0">
                <a:ln>
                  <a:noFill/>
                </a:ln>
                <a:solidFill>
                  <a:schemeClr val="tx1"/>
                </a:solidFill>
                <a:effectLst/>
                <a:latin typeface="Arial" panose="020B0604020202020204" pitchFamily="34" charset="0"/>
              </a:rPr>
              <a:t> have errors in the sender's account balance.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This means in many cases, the sender’s balance after the transaction does not correctly reflect the amount deducted.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Receiver’s Balance Errors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a:t>
            </a:r>
            <a:r>
              <a:rPr lang="en-IN" dirty="0" err="1">
                <a:ln w="0"/>
                <a:solidFill>
                  <a:schemeClr val="tx1"/>
                </a:solidFill>
                <a:effectLst>
                  <a:outerShdw blurRad="38100" dist="19050" dir="2700000" algn="tl" rotWithShape="0">
                    <a:schemeClr val="dk1">
                      <a:alpha val="40000"/>
                    </a:schemeClr>
                  </a:outerShdw>
                </a:effectLst>
              </a:rPr>
              <a:t>newbalanceDest</a:t>
            </a:r>
            <a:r>
              <a:rPr lang="en-IN" dirty="0">
                <a:ln w="0"/>
                <a:solidFill>
                  <a:schemeClr val="tx1"/>
                </a:solidFill>
                <a:effectLst>
                  <a:outerShdw blurRad="38100" dist="19050" dir="2700000" algn="tl" rotWithShape="0">
                    <a:schemeClr val="dk1">
                      <a:alpha val="40000"/>
                    </a:schemeClr>
                  </a:outerShdw>
                </a:effectLst>
              </a:rPr>
              <a:t>)</a:t>
            </a:r>
            <a:endParaRPr kumimoji="0" lang="en-US" altLang="en-US" sz="18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100% of transactions</a:t>
            </a:r>
            <a:r>
              <a:rPr kumimoji="0" lang="en-US" altLang="en-US" sz="1800" b="0" i="0" u="none" strike="noStrike" cap="none" normalizeH="0" baseline="0" dirty="0">
                <a:ln>
                  <a:noFill/>
                </a:ln>
                <a:solidFill>
                  <a:schemeClr val="tx1"/>
                </a:solidFill>
                <a:effectLst/>
                <a:latin typeface="Arial" panose="020B0604020202020204" pitchFamily="34" charset="0"/>
              </a:rPr>
              <a:t> have errors in the receiver's account balance.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means for </a:t>
            </a:r>
            <a:r>
              <a:rPr kumimoji="0" lang="en-US" altLang="en-US" sz="1800" b="1" i="0" u="none" strike="noStrike" cap="none" normalizeH="0" baseline="0" dirty="0">
                <a:ln>
                  <a:noFill/>
                </a:ln>
                <a:solidFill>
                  <a:schemeClr val="tx1"/>
                </a:solidFill>
                <a:effectLst/>
                <a:latin typeface="Arial" panose="020B0604020202020204" pitchFamily="34" charset="0"/>
              </a:rPr>
              <a:t>all transactions</a:t>
            </a:r>
            <a:r>
              <a:rPr kumimoji="0" lang="en-US" altLang="en-US" sz="1800" b="0" i="0" u="none" strike="noStrike" cap="none" normalizeH="0" baseline="0" dirty="0">
                <a:ln>
                  <a:noFill/>
                </a:ln>
                <a:solidFill>
                  <a:schemeClr val="tx1"/>
                </a:solidFill>
                <a:effectLst/>
                <a:latin typeface="Arial" panose="020B0604020202020204" pitchFamily="34" charset="0"/>
              </a:rPr>
              <a:t>, the balance of the account receiving the money does not correctly reflect the amount added.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1E9C7D2E-99A4-C6F5-D99A-EE00B5DE7AF3}"/>
              </a:ext>
            </a:extLst>
          </p:cNvPr>
          <p:cNvSpPr txBox="1"/>
          <p:nvPr/>
        </p:nvSpPr>
        <p:spPr>
          <a:xfrm>
            <a:off x="4508091" y="4447576"/>
            <a:ext cx="609600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ln w="0"/>
                <a:solidFill>
                  <a:schemeClr val="tx1"/>
                </a:solidFill>
                <a:effectLst>
                  <a:outerShdw blurRad="38100" dist="19050" dir="2700000" algn="tl" rotWithShape="0">
                    <a:schemeClr val="dk1">
                      <a:alpha val="40000"/>
                    </a:schemeClr>
                  </a:outerShdw>
                </a:effectLst>
              </a:rPr>
              <a:t>Mistakes in how account balances are updated after transactions. </a:t>
            </a:r>
          </a:p>
          <a:p>
            <a:r>
              <a:rPr lang="en-US" dirty="0">
                <a:ln w="0"/>
                <a:solidFill>
                  <a:schemeClr val="tx1"/>
                </a:solidFill>
                <a:effectLst>
                  <a:outerShdw blurRad="38100" dist="19050" dir="2700000" algn="tl" rotWithShape="0">
                    <a:schemeClr val="dk1">
                      <a:alpha val="40000"/>
                    </a:schemeClr>
                  </a:outerShdw>
                </a:effectLst>
              </a:rPr>
              <a:t>  - For the sender, these mistakes happen in 63% of cases, and</a:t>
            </a:r>
          </a:p>
          <a:p>
            <a:r>
              <a:rPr lang="en-US" dirty="0">
                <a:ln w="0"/>
                <a:solidFill>
                  <a:schemeClr val="tx1"/>
                </a:solidFill>
                <a:effectLst>
                  <a:outerShdw blurRad="38100" dist="19050" dir="2700000" algn="tl" rotWithShape="0">
                    <a:schemeClr val="dk1">
                      <a:alpha val="40000"/>
                    </a:schemeClr>
                  </a:outerShdw>
                </a:effectLst>
              </a:rPr>
              <a:t> - For the receiver, it happens every time. This is a big red flag and needs to be investigated further.</a:t>
            </a:r>
            <a:endParaRPr lang="en-IN" dirty="0">
              <a:ln w="0"/>
              <a:solidFill>
                <a:schemeClr val="tx1"/>
              </a:solidFill>
              <a:effectLst>
                <a:outerShdw blurRad="38100" dist="19050" dir="2700000" algn="tl" rotWithShape="0">
                  <a:schemeClr val="dk1">
                    <a:alpha val="40000"/>
                  </a:schemeClr>
                </a:outerShdw>
              </a:effectLst>
            </a:endParaRPr>
          </a:p>
        </p:txBody>
      </p:sp>
      <p:sp>
        <p:nvSpPr>
          <p:cNvPr id="13" name="Arrow: Bent 12">
            <a:extLst>
              <a:ext uri="{FF2B5EF4-FFF2-40B4-BE49-F238E27FC236}">
                <a16:creationId xmlns:a16="http://schemas.microsoft.com/office/drawing/2014/main" id="{893C8B0A-7C93-8B97-E4D4-902296F0060A}"/>
              </a:ext>
            </a:extLst>
          </p:cNvPr>
          <p:cNvSpPr/>
          <p:nvPr/>
        </p:nvSpPr>
        <p:spPr>
          <a:xfrm rot="5400000">
            <a:off x="7583523" y="3606328"/>
            <a:ext cx="813816" cy="868680"/>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pic>
        <p:nvPicPr>
          <p:cNvPr id="1027" name="Picture 3">
            <a:extLst>
              <a:ext uri="{FF2B5EF4-FFF2-40B4-BE49-F238E27FC236}">
                <a16:creationId xmlns:a16="http://schemas.microsoft.com/office/drawing/2014/main" id="{837D6CDD-7E0B-419F-EA5D-0D697B30F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636" y="1585850"/>
            <a:ext cx="3738897" cy="2514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54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1E3591-5C69-02B8-DAFD-76855798F6F2}"/>
              </a:ext>
            </a:extLst>
          </p:cNvPr>
          <p:cNvSpPr txBox="1"/>
          <p:nvPr/>
        </p:nvSpPr>
        <p:spPr>
          <a:xfrm>
            <a:off x="796413" y="228288"/>
            <a:ext cx="2713703"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IN" dirty="0">
                <a:ln w="0"/>
                <a:solidFill>
                  <a:schemeClr val="tx1"/>
                </a:solidFill>
                <a:effectLst>
                  <a:outerShdw blurRad="38100" dist="19050" dir="2700000" algn="tl" rotWithShape="0">
                    <a:schemeClr val="dk1">
                      <a:alpha val="40000"/>
                    </a:schemeClr>
                  </a:outerShdw>
                </a:effectLst>
              </a:rPr>
              <a:t>Correlations</a:t>
            </a:r>
            <a:r>
              <a:rPr lang="en-IN" dirty="0"/>
              <a:t> Heatmap </a:t>
            </a:r>
          </a:p>
        </p:txBody>
      </p:sp>
      <p:sp>
        <p:nvSpPr>
          <p:cNvPr id="7" name="TextBox 6">
            <a:extLst>
              <a:ext uri="{FF2B5EF4-FFF2-40B4-BE49-F238E27FC236}">
                <a16:creationId xmlns:a16="http://schemas.microsoft.com/office/drawing/2014/main" id="{7078834E-5E30-8454-958D-ACBFADB4BF10}"/>
              </a:ext>
            </a:extLst>
          </p:cNvPr>
          <p:cNvSpPr txBox="1"/>
          <p:nvPr/>
        </p:nvSpPr>
        <p:spPr>
          <a:xfrm>
            <a:off x="221226" y="597620"/>
            <a:ext cx="1174954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t>heatmap</a:t>
            </a:r>
            <a:r>
              <a:rPr lang="en-US" dirty="0"/>
              <a:t> that shows the relationships (correlations) between different features (columns) in the dataset.</a:t>
            </a:r>
            <a:endParaRPr lang="en-IN" dirty="0"/>
          </a:p>
        </p:txBody>
      </p:sp>
      <p:pic>
        <p:nvPicPr>
          <p:cNvPr id="9" name="Picture 8" descr="A colorful squares with white and red numbers&#10;&#10;Description automatically generated with medium confidence">
            <a:extLst>
              <a:ext uri="{FF2B5EF4-FFF2-40B4-BE49-F238E27FC236}">
                <a16:creationId xmlns:a16="http://schemas.microsoft.com/office/drawing/2014/main" id="{5791A349-3E49-0925-19D7-29C777372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26" y="1123510"/>
            <a:ext cx="8234515" cy="4520205"/>
          </a:xfrm>
          <a:prstGeom prst="rect">
            <a:avLst/>
          </a:prstGeom>
        </p:spPr>
      </p:pic>
      <p:sp>
        <p:nvSpPr>
          <p:cNvPr id="11" name="TextBox 10">
            <a:extLst>
              <a:ext uri="{FF2B5EF4-FFF2-40B4-BE49-F238E27FC236}">
                <a16:creationId xmlns:a16="http://schemas.microsoft.com/office/drawing/2014/main" id="{6B0F558F-D684-2BFD-18E9-35ECE1F27EC7}"/>
              </a:ext>
            </a:extLst>
          </p:cNvPr>
          <p:cNvSpPr txBox="1"/>
          <p:nvPr/>
        </p:nvSpPr>
        <p:spPr>
          <a:xfrm>
            <a:off x="8460657" y="1162931"/>
            <a:ext cx="351503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anose="020B0604020202020204" pitchFamily="34" charset="0"/>
              <a:buChar char="•"/>
            </a:pPr>
            <a:r>
              <a:rPr lang="en-IN" b="0" i="0" dirty="0">
                <a:effectLst/>
                <a:latin typeface="system-ui"/>
              </a:rPr>
              <a:t>Step and </a:t>
            </a:r>
            <a:r>
              <a:rPr lang="en-IN" b="0" i="0" dirty="0" err="1">
                <a:effectLst/>
                <a:latin typeface="system-ui"/>
              </a:rPr>
              <a:t>isFraud</a:t>
            </a:r>
            <a:r>
              <a:rPr lang="en-IN" b="0" i="0" dirty="0">
                <a:effectLst/>
                <a:latin typeface="system-ui"/>
              </a:rPr>
              <a:t> (0.83):</a:t>
            </a:r>
            <a:r>
              <a:rPr lang="en-IN" dirty="0">
                <a:latin typeface="system-ui"/>
              </a:rPr>
              <a:t>- </a:t>
            </a:r>
            <a:r>
              <a:rPr lang="en-IN" b="0" i="0" dirty="0">
                <a:effectLst/>
                <a:latin typeface="system-ui"/>
              </a:rPr>
              <a:t>high correlation -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that fraud tends to happen more at specific times.</a:t>
            </a:r>
          </a:p>
          <a:p>
            <a:pPr algn="l"/>
            <a:endParaRPr lang="en-IN" b="0" i="0" dirty="0">
              <a:effectLst/>
              <a:latin typeface="system-ui"/>
            </a:endParaRPr>
          </a:p>
        </p:txBody>
      </p:sp>
      <p:sp>
        <p:nvSpPr>
          <p:cNvPr id="15" name="TextBox 14">
            <a:extLst>
              <a:ext uri="{FF2B5EF4-FFF2-40B4-BE49-F238E27FC236}">
                <a16:creationId xmlns:a16="http://schemas.microsoft.com/office/drawing/2014/main" id="{CE293DC0-2FF2-D5EA-1089-724C901029C9}"/>
              </a:ext>
            </a:extLst>
          </p:cNvPr>
          <p:cNvSpPr txBox="1"/>
          <p:nvPr/>
        </p:nvSpPr>
        <p:spPr>
          <a:xfrm>
            <a:off x="8455741" y="2459315"/>
            <a:ext cx="358877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Font typeface="Arial" panose="020B0604020202020204" pitchFamily="34" charset="0"/>
              <a:buChar char="•"/>
            </a:pPr>
            <a:r>
              <a:rPr lang="en-IN" b="0" i="0" dirty="0">
                <a:effectLst/>
                <a:latin typeface="system-ui"/>
              </a:rPr>
              <a:t>Amount and </a:t>
            </a:r>
            <a:r>
              <a:rPr lang="en-IN" b="0" i="0" dirty="0" err="1">
                <a:effectLst/>
                <a:latin typeface="system-ui"/>
              </a:rPr>
              <a:t>isFraud</a:t>
            </a:r>
            <a:r>
              <a:rPr lang="en-IN" b="0" i="0" dirty="0">
                <a:effectLst/>
                <a:latin typeface="system-ui"/>
              </a:rPr>
              <a:t> (0.44):  moderate correlation - </a:t>
            </a:r>
            <a:r>
              <a:rPr lang="en-US" b="0" i="0" dirty="0">
                <a:effectLst/>
                <a:latin typeface="system-ui"/>
              </a:rPr>
              <a:t>Higher transaction amounts might be more likely to be flagged as fraud.</a:t>
            </a:r>
            <a:endParaRPr lang="en-IN" b="0" i="0" dirty="0">
              <a:effectLst/>
              <a:latin typeface="system-ui"/>
            </a:endParaRPr>
          </a:p>
        </p:txBody>
      </p:sp>
      <p:sp>
        <p:nvSpPr>
          <p:cNvPr id="17" name="TextBox 16">
            <a:extLst>
              <a:ext uri="{FF2B5EF4-FFF2-40B4-BE49-F238E27FC236}">
                <a16:creationId xmlns:a16="http://schemas.microsoft.com/office/drawing/2014/main" id="{B3B3BCE5-0209-124A-294E-085ADD68F95C}"/>
              </a:ext>
            </a:extLst>
          </p:cNvPr>
          <p:cNvSpPr txBox="1"/>
          <p:nvPr/>
        </p:nvSpPr>
        <p:spPr>
          <a:xfrm>
            <a:off x="76198" y="5643715"/>
            <a:ext cx="433848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Font typeface="Arial" panose="020B0604020202020204" pitchFamily="34" charset="0"/>
              <a:buChar char="•"/>
            </a:pPr>
            <a:r>
              <a:rPr lang="en-IN" b="0" i="0" dirty="0">
                <a:effectLst/>
                <a:latin typeface="system-ui"/>
              </a:rPr>
              <a:t>oldbalanceOrg and </a:t>
            </a:r>
            <a:r>
              <a:rPr lang="en-IN" b="0" i="0" dirty="0" err="1">
                <a:effectLst/>
                <a:latin typeface="system-ui"/>
              </a:rPr>
              <a:t>newbalanceOrig</a:t>
            </a:r>
            <a:r>
              <a:rPr lang="en-IN" b="0" i="0" dirty="0">
                <a:effectLst/>
                <a:latin typeface="system-ui"/>
              </a:rPr>
              <a:t> (0.94): Very strong positive correlation- </a:t>
            </a:r>
            <a:r>
              <a:rPr lang="en-US" b="0" i="0" dirty="0">
                <a:effectLst/>
                <a:latin typeface="system-ui"/>
              </a:rPr>
              <a:t>This makes sense because the sender's balance changes predictably based on the transaction.</a:t>
            </a:r>
            <a:endParaRPr lang="en-IN" b="0" i="0" dirty="0">
              <a:effectLst/>
              <a:latin typeface="system-ui"/>
            </a:endParaRPr>
          </a:p>
        </p:txBody>
      </p:sp>
      <p:sp>
        <p:nvSpPr>
          <p:cNvPr id="19" name="TextBox 18">
            <a:extLst>
              <a:ext uri="{FF2B5EF4-FFF2-40B4-BE49-F238E27FC236}">
                <a16:creationId xmlns:a16="http://schemas.microsoft.com/office/drawing/2014/main" id="{F4AD2C65-8078-ED4D-40E8-1247D53EA7C7}"/>
              </a:ext>
            </a:extLst>
          </p:cNvPr>
          <p:cNvSpPr txBox="1"/>
          <p:nvPr/>
        </p:nvSpPr>
        <p:spPr>
          <a:xfrm>
            <a:off x="4562168" y="5782214"/>
            <a:ext cx="389357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Font typeface="Arial" panose="020B0604020202020204" pitchFamily="34" charset="0"/>
              <a:buChar char="•"/>
            </a:pPr>
            <a:r>
              <a:rPr lang="en-IN" b="0" i="0" dirty="0">
                <a:effectLst/>
                <a:latin typeface="system-ui"/>
              </a:rPr>
              <a:t> </a:t>
            </a:r>
            <a:r>
              <a:rPr lang="en-IN" b="0" i="0" dirty="0" err="1">
                <a:effectLst/>
                <a:latin typeface="system-ui"/>
              </a:rPr>
              <a:t>oldbalanceDest</a:t>
            </a:r>
            <a:r>
              <a:rPr lang="en-IN" b="0" i="0" dirty="0">
                <a:effectLst/>
                <a:latin typeface="system-ui"/>
              </a:rPr>
              <a:t> and </a:t>
            </a:r>
            <a:r>
              <a:rPr lang="en-IN" b="0" i="0" dirty="0" err="1">
                <a:effectLst/>
                <a:latin typeface="system-ui"/>
              </a:rPr>
              <a:t>newbalanceDest</a:t>
            </a:r>
            <a:r>
              <a:rPr lang="en-IN" b="0" i="0" dirty="0">
                <a:effectLst/>
                <a:latin typeface="system-ui"/>
              </a:rPr>
              <a:t> (0.93): </a:t>
            </a:r>
          </a:p>
          <a:p>
            <a:pPr algn="l"/>
            <a:r>
              <a:rPr lang="en-IN" dirty="0">
                <a:latin typeface="system-ui"/>
              </a:rPr>
              <a:t>   </a:t>
            </a:r>
            <a:r>
              <a:rPr lang="en-IN" b="0" i="0" dirty="0">
                <a:effectLst/>
                <a:latin typeface="system-ui"/>
              </a:rPr>
              <a:t>strong positive correlation</a:t>
            </a:r>
          </a:p>
        </p:txBody>
      </p:sp>
      <p:sp>
        <p:nvSpPr>
          <p:cNvPr id="21" name="TextBox 20">
            <a:extLst>
              <a:ext uri="{FF2B5EF4-FFF2-40B4-BE49-F238E27FC236}">
                <a16:creationId xmlns:a16="http://schemas.microsoft.com/office/drawing/2014/main" id="{C293EE31-CC87-6C40-4820-FFF6AFE6492D}"/>
              </a:ext>
            </a:extLst>
          </p:cNvPr>
          <p:cNvSpPr txBox="1"/>
          <p:nvPr/>
        </p:nvSpPr>
        <p:spPr>
          <a:xfrm>
            <a:off x="8455741" y="3757634"/>
            <a:ext cx="358877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Font typeface="Arial" panose="020B0604020202020204" pitchFamily="34" charset="0"/>
              <a:buChar char="•"/>
            </a:pPr>
            <a:r>
              <a:rPr lang="en-IN" b="0" i="0" dirty="0">
                <a:effectLst/>
                <a:latin typeface="system-ui"/>
              </a:rPr>
              <a:t>Type and </a:t>
            </a:r>
            <a:r>
              <a:rPr lang="en-IN" b="0" i="0" dirty="0" err="1">
                <a:effectLst/>
                <a:latin typeface="system-ui"/>
              </a:rPr>
              <a:t>nameDest</a:t>
            </a:r>
            <a:r>
              <a:rPr lang="en-IN" b="0" i="0" dirty="0">
                <a:effectLst/>
                <a:latin typeface="system-ui"/>
              </a:rPr>
              <a:t> (0.47): </a:t>
            </a:r>
          </a:p>
          <a:p>
            <a:pPr algn="l"/>
            <a:r>
              <a:rPr lang="en-IN" b="0" i="0" dirty="0">
                <a:effectLst/>
                <a:latin typeface="system-ui"/>
              </a:rPr>
              <a:t>moderate correlation- </a:t>
            </a:r>
            <a:r>
              <a:rPr lang="en-US" b="0" i="0" dirty="0">
                <a:effectLst/>
                <a:latin typeface="system-ui"/>
              </a:rPr>
              <a:t>might suggest that certain types of transactions are associated with specific accounts.</a:t>
            </a:r>
            <a:endParaRPr lang="en-IN" b="0" i="0" dirty="0">
              <a:effectLst/>
              <a:latin typeface="system-ui"/>
            </a:endParaRPr>
          </a:p>
        </p:txBody>
      </p:sp>
      <p:sp>
        <p:nvSpPr>
          <p:cNvPr id="23" name="TextBox 22">
            <a:extLst>
              <a:ext uri="{FF2B5EF4-FFF2-40B4-BE49-F238E27FC236}">
                <a16:creationId xmlns:a16="http://schemas.microsoft.com/office/drawing/2014/main" id="{E616A475-6946-37D5-34D7-14C08C0B170F}"/>
              </a:ext>
            </a:extLst>
          </p:cNvPr>
          <p:cNvSpPr txBox="1"/>
          <p:nvPr/>
        </p:nvSpPr>
        <p:spPr>
          <a:xfrm>
            <a:off x="8455741" y="5430941"/>
            <a:ext cx="3588775"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buFont typeface="Arial" panose="020B0604020202020204" pitchFamily="34" charset="0"/>
              <a:buChar char="•"/>
            </a:pPr>
            <a:r>
              <a:rPr lang="en-IN" b="0" i="0" dirty="0">
                <a:effectLst/>
                <a:latin typeface="system-ui"/>
              </a:rPr>
              <a:t>oldbalanceOrg and </a:t>
            </a:r>
            <a:r>
              <a:rPr lang="en-IN" b="0" i="0" dirty="0" err="1">
                <a:effectLst/>
                <a:latin typeface="system-ui"/>
              </a:rPr>
              <a:t>nameDest</a:t>
            </a:r>
            <a:r>
              <a:rPr lang="en-IN" b="0" i="0" dirty="0">
                <a:effectLst/>
                <a:latin typeface="system-ui"/>
              </a:rPr>
              <a:t> </a:t>
            </a:r>
          </a:p>
          <a:p>
            <a:pPr algn="l"/>
            <a:r>
              <a:rPr lang="en-IN" b="0" i="0" dirty="0">
                <a:effectLst/>
                <a:latin typeface="system-ui"/>
              </a:rPr>
              <a:t>(-0.32):  Negative Correlations</a:t>
            </a:r>
          </a:p>
        </p:txBody>
      </p:sp>
    </p:spTree>
    <p:extLst>
      <p:ext uri="{BB962C8B-B14F-4D97-AF65-F5344CB8AC3E}">
        <p14:creationId xmlns:p14="http://schemas.microsoft.com/office/powerpoint/2010/main" val="397974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AA0ED5C-BD75-10E2-DC91-436E50FBA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916" y="0"/>
            <a:ext cx="5329084" cy="18681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0CEE09-6AAB-AA90-0F17-2D0AF401EFAC}"/>
              </a:ext>
            </a:extLst>
          </p:cNvPr>
          <p:cNvSpPr txBox="1"/>
          <p:nvPr/>
        </p:nvSpPr>
        <p:spPr>
          <a:xfrm>
            <a:off x="108155" y="120585"/>
            <a:ext cx="561421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IN" b="1" i="0" dirty="0">
                <a:effectLst/>
                <a:latin typeface="system-ui"/>
              </a:rPr>
              <a:t>LOGISTIC REGRESSION</a:t>
            </a:r>
          </a:p>
        </p:txBody>
      </p:sp>
      <p:pic>
        <p:nvPicPr>
          <p:cNvPr id="14" name="Picture 13">
            <a:extLst>
              <a:ext uri="{FF2B5EF4-FFF2-40B4-BE49-F238E27FC236}">
                <a16:creationId xmlns:a16="http://schemas.microsoft.com/office/drawing/2014/main" id="{5BF9FAF2-E9E7-8610-0F11-B4067C72D3CF}"/>
              </a:ext>
            </a:extLst>
          </p:cNvPr>
          <p:cNvPicPr>
            <a:picLocks noChangeAspect="1"/>
          </p:cNvPicPr>
          <p:nvPr/>
        </p:nvPicPr>
        <p:blipFill>
          <a:blip r:embed="rId3"/>
          <a:stretch>
            <a:fillRect/>
          </a:stretch>
        </p:blipFill>
        <p:spPr>
          <a:xfrm>
            <a:off x="463895" y="1933477"/>
            <a:ext cx="5258479" cy="3324689"/>
          </a:xfrm>
          <a:prstGeom prst="rect">
            <a:avLst/>
          </a:prstGeom>
        </p:spPr>
      </p:pic>
      <p:pic>
        <p:nvPicPr>
          <p:cNvPr id="16" name="Picture 15">
            <a:extLst>
              <a:ext uri="{FF2B5EF4-FFF2-40B4-BE49-F238E27FC236}">
                <a16:creationId xmlns:a16="http://schemas.microsoft.com/office/drawing/2014/main" id="{70B4395F-EA52-A945-CCA7-E8461DAD0DF4}"/>
              </a:ext>
            </a:extLst>
          </p:cNvPr>
          <p:cNvPicPr>
            <a:picLocks noChangeAspect="1"/>
          </p:cNvPicPr>
          <p:nvPr/>
        </p:nvPicPr>
        <p:blipFill>
          <a:blip r:embed="rId4"/>
          <a:stretch>
            <a:fillRect/>
          </a:stretch>
        </p:blipFill>
        <p:spPr>
          <a:xfrm>
            <a:off x="6479459" y="1997644"/>
            <a:ext cx="5582722" cy="3260522"/>
          </a:xfrm>
          <a:prstGeom prst="rect">
            <a:avLst/>
          </a:prstGeom>
        </p:spPr>
      </p:pic>
      <p:cxnSp>
        <p:nvCxnSpPr>
          <p:cNvPr id="18" name="Connector: Elbow 17">
            <a:extLst>
              <a:ext uri="{FF2B5EF4-FFF2-40B4-BE49-F238E27FC236}">
                <a16:creationId xmlns:a16="http://schemas.microsoft.com/office/drawing/2014/main" id="{BB3AF953-00B6-0BD2-A22B-DCCA60262649}"/>
              </a:ext>
            </a:extLst>
          </p:cNvPr>
          <p:cNvCxnSpPr>
            <a:cxnSpLocks/>
          </p:cNvCxnSpPr>
          <p:nvPr/>
        </p:nvCxnSpPr>
        <p:spPr>
          <a:xfrm flipV="1">
            <a:off x="1799303" y="2146300"/>
            <a:ext cx="6685936" cy="341261"/>
          </a:xfrm>
          <a:prstGeom prst="bentConnector3">
            <a:avLst>
              <a:gd name="adj1" fmla="val 63824"/>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60AEEFC-437A-8140-13CB-3FFFB2A3D3FA}"/>
              </a:ext>
            </a:extLst>
          </p:cNvPr>
          <p:cNvSpPr txBox="1"/>
          <p:nvPr/>
        </p:nvSpPr>
        <p:spPr>
          <a:xfrm>
            <a:off x="108155" y="5259648"/>
            <a:ext cx="5614219" cy="1477328"/>
          </a:xfrm>
          <a:prstGeom prst="rect">
            <a:avLst/>
          </a:prstGeom>
          <a:noFill/>
        </p:spPr>
        <p:txBody>
          <a:bodyPr wrap="square">
            <a:spAutoFit/>
          </a:bodyPr>
          <a:lstStyle/>
          <a:p>
            <a:r>
              <a:rPr lang="en-US" b="1" dirty="0"/>
              <a:t>Accuracy (0.94)</a:t>
            </a:r>
            <a:r>
              <a:rPr lang="en-US" dirty="0"/>
              <a:t>: The model correctly classifies </a:t>
            </a:r>
            <a:r>
              <a:rPr lang="en-US" b="1" dirty="0"/>
              <a:t>94% of the total transactions</a:t>
            </a:r>
            <a:r>
              <a:rPr lang="en-US" dirty="0"/>
              <a:t>.</a:t>
            </a:r>
          </a:p>
          <a:p>
            <a:endParaRPr lang="en-US" dirty="0"/>
          </a:p>
          <a:p>
            <a:r>
              <a:rPr lang="en-US" b="1" dirty="0"/>
              <a:t>F1- score </a:t>
            </a:r>
            <a:r>
              <a:rPr lang="en-US" dirty="0"/>
              <a:t>- 0 non fraud- 0.97</a:t>
            </a:r>
          </a:p>
          <a:p>
            <a:r>
              <a:rPr lang="en-US" dirty="0"/>
              <a:t>                - 1  fraud       - 0.78 </a:t>
            </a:r>
            <a:endParaRPr lang="en-IN" dirty="0"/>
          </a:p>
        </p:txBody>
      </p:sp>
      <p:sp>
        <p:nvSpPr>
          <p:cNvPr id="29" name="TextBox 28">
            <a:extLst>
              <a:ext uri="{FF2B5EF4-FFF2-40B4-BE49-F238E27FC236}">
                <a16:creationId xmlns:a16="http://schemas.microsoft.com/office/drawing/2014/main" id="{8A9BB64D-B268-B58F-4AB8-74D4A6CBF874}"/>
              </a:ext>
            </a:extLst>
          </p:cNvPr>
          <p:cNvSpPr txBox="1"/>
          <p:nvPr/>
        </p:nvSpPr>
        <p:spPr>
          <a:xfrm>
            <a:off x="6479459" y="5463617"/>
            <a:ext cx="6096000" cy="646331"/>
          </a:xfrm>
          <a:prstGeom prst="rect">
            <a:avLst/>
          </a:prstGeom>
          <a:noFill/>
        </p:spPr>
        <p:txBody>
          <a:bodyPr wrap="square">
            <a:spAutoFit/>
          </a:bodyPr>
          <a:lstStyle/>
          <a:p>
            <a:pPr algn="l"/>
            <a:r>
              <a:rPr lang="en-US" b="1" i="0" dirty="0">
                <a:effectLst/>
                <a:latin typeface="system-ui"/>
              </a:rPr>
              <a:t> What are the potential losses due to model errors ?</a:t>
            </a:r>
          </a:p>
          <a:p>
            <a:pPr algn="l"/>
            <a:endParaRPr lang="en-US" b="1" i="0" dirty="0">
              <a:effectLst/>
              <a:latin typeface="system-ui"/>
            </a:endParaRPr>
          </a:p>
        </p:txBody>
      </p:sp>
      <p:pic>
        <p:nvPicPr>
          <p:cNvPr id="32" name="Picture 31">
            <a:extLst>
              <a:ext uri="{FF2B5EF4-FFF2-40B4-BE49-F238E27FC236}">
                <a16:creationId xmlns:a16="http://schemas.microsoft.com/office/drawing/2014/main" id="{B9F4D4F8-F7E8-09C8-0290-DB5838794326}"/>
              </a:ext>
            </a:extLst>
          </p:cNvPr>
          <p:cNvPicPr>
            <a:picLocks noChangeAspect="1"/>
          </p:cNvPicPr>
          <p:nvPr/>
        </p:nvPicPr>
        <p:blipFill>
          <a:blip r:embed="rId5"/>
          <a:stretch>
            <a:fillRect/>
          </a:stretch>
        </p:blipFill>
        <p:spPr>
          <a:xfrm>
            <a:off x="6760625" y="5893822"/>
            <a:ext cx="4039164" cy="843154"/>
          </a:xfrm>
          <a:prstGeom prst="rect">
            <a:avLst/>
          </a:prstGeom>
        </p:spPr>
      </p:pic>
      <p:pic>
        <p:nvPicPr>
          <p:cNvPr id="35" name="Picture 34">
            <a:extLst>
              <a:ext uri="{FF2B5EF4-FFF2-40B4-BE49-F238E27FC236}">
                <a16:creationId xmlns:a16="http://schemas.microsoft.com/office/drawing/2014/main" id="{7B07AB7E-A2D4-42B9-F8A0-46CFBC3660F4}"/>
              </a:ext>
            </a:extLst>
          </p:cNvPr>
          <p:cNvPicPr>
            <a:picLocks noChangeAspect="1"/>
          </p:cNvPicPr>
          <p:nvPr/>
        </p:nvPicPr>
        <p:blipFill>
          <a:blip r:embed="rId6"/>
          <a:stretch>
            <a:fillRect/>
          </a:stretch>
        </p:blipFill>
        <p:spPr>
          <a:xfrm>
            <a:off x="275303" y="525567"/>
            <a:ext cx="6096000" cy="1162212"/>
          </a:xfrm>
          <a:prstGeom prst="rect">
            <a:avLst/>
          </a:prstGeom>
        </p:spPr>
      </p:pic>
      <p:pic>
        <p:nvPicPr>
          <p:cNvPr id="2052" name="Picture 4">
            <a:extLst>
              <a:ext uri="{FF2B5EF4-FFF2-40B4-BE49-F238E27FC236}">
                <a16:creationId xmlns:a16="http://schemas.microsoft.com/office/drawing/2014/main" id="{3919A285-2ADD-9288-B078-0F98FF8717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6392" y="5893822"/>
            <a:ext cx="451648" cy="72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36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6224FFF-A9D5-4344-1E5D-6B950049FB55}"/>
              </a:ext>
            </a:extLst>
          </p:cNvPr>
          <p:cNvSpPr>
            <a:spLocks noGrp="1"/>
          </p:cNvSpPr>
          <p:nvPr>
            <p:ph type="subTitle" idx="1"/>
          </p:nvPr>
        </p:nvSpPr>
        <p:spPr>
          <a:xfrm>
            <a:off x="104173" y="92598"/>
            <a:ext cx="7125002" cy="988057"/>
          </a:xfrm>
          <a:solidFill>
            <a:schemeClr val="accent5"/>
          </a:solidFill>
          <a:ln w="28575">
            <a:solidFill>
              <a:schemeClr val="bg1">
                <a:lumMod val="10000"/>
              </a:schemeClr>
            </a:solidFill>
          </a:ln>
          <a:effectLst>
            <a:glow rad="63500">
              <a:schemeClr val="accent5">
                <a:satMod val="175000"/>
                <a:alpha val="40000"/>
              </a:schemeClr>
            </a:glow>
            <a:outerShdw blurRad="152400" dist="317500" dir="5400000" sx="90000" sy="-19000" rotWithShape="0">
              <a:prstClr val="black">
                <a:alpha val="15000"/>
              </a:prstClr>
            </a:outerShdw>
            <a:softEdge rad="63500"/>
          </a:effectLst>
        </p:spPr>
        <p:style>
          <a:lnRef idx="0">
            <a:scrgbClr r="0" g="0" b="0"/>
          </a:lnRef>
          <a:fillRef idx="0">
            <a:scrgbClr r="0" g="0" b="0"/>
          </a:fillRef>
          <a:effectRef idx="0">
            <a:scrgbClr r="0" g="0" b="0"/>
          </a:effectRef>
          <a:fontRef idx="minor">
            <a:schemeClr val="lt1"/>
          </a:fontRef>
        </p:style>
        <p:txBody>
          <a:bodyPr>
            <a:normAutofit/>
          </a:bodyPr>
          <a:lstStyle/>
          <a:p>
            <a:r>
              <a:rPr lang="en-IN" sz="2400" b="1" cap="none" dirty="0">
                <a:solidFill>
                  <a:schemeClr val="tx1">
                    <a:lumMod val="95000"/>
                    <a:lumOff val="5000"/>
                  </a:schemeClr>
                </a:solidFill>
                <a:latin typeface="Arial" panose="020B0604020202020204" pitchFamily="34" charset="0"/>
                <a:cs typeface="Arial" panose="020B0604020202020204" pitchFamily="34" charset="0"/>
              </a:rPr>
              <a:t>INTRODUCTION  AND</a:t>
            </a:r>
          </a:p>
          <a:p>
            <a:r>
              <a:rPr lang="en-IN" sz="2400" b="1" cap="none" dirty="0">
                <a:solidFill>
                  <a:schemeClr val="tx1">
                    <a:lumMod val="95000"/>
                    <a:lumOff val="5000"/>
                  </a:schemeClr>
                </a:solidFill>
                <a:latin typeface="Arial" panose="020B0604020202020204" pitchFamily="34" charset="0"/>
                <a:cs typeface="Arial" panose="020B0604020202020204" pitchFamily="34" charset="0"/>
              </a:rPr>
              <a:t>IMPORTANCE  OF  FRAUD DETECTION</a:t>
            </a:r>
          </a:p>
        </p:txBody>
      </p:sp>
      <p:pic>
        <p:nvPicPr>
          <p:cNvPr id="6" name="Picture 5" descr="Blue blocks and networks technology background">
            <a:extLst>
              <a:ext uri="{FF2B5EF4-FFF2-40B4-BE49-F238E27FC236}">
                <a16:creationId xmlns:a16="http://schemas.microsoft.com/office/drawing/2014/main" id="{BDBFACAF-B083-4486-AD19-6C6E0429D735}"/>
              </a:ext>
            </a:extLst>
          </p:cNvPr>
          <p:cNvPicPr>
            <a:picLocks noChangeAspect="1"/>
          </p:cNvPicPr>
          <p:nvPr/>
        </p:nvPicPr>
        <p:blipFill>
          <a:blip r:embed="rId2"/>
          <a:srcRect l="14190" r="45101" b="-446"/>
          <a:stretch/>
        </p:blipFill>
        <p:spPr>
          <a:xfrm>
            <a:off x="7229175" y="-1"/>
            <a:ext cx="4963245" cy="6930737"/>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8" name="TextBox 7">
            <a:extLst>
              <a:ext uri="{FF2B5EF4-FFF2-40B4-BE49-F238E27FC236}">
                <a16:creationId xmlns:a16="http://schemas.microsoft.com/office/drawing/2014/main" id="{9E93B9E0-B8D2-03A9-0BCA-EEA4B0C2706F}"/>
              </a:ext>
            </a:extLst>
          </p:cNvPr>
          <p:cNvSpPr txBox="1"/>
          <p:nvPr/>
        </p:nvSpPr>
        <p:spPr>
          <a:xfrm>
            <a:off x="104173" y="1310471"/>
            <a:ext cx="7294154" cy="211852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rPr>
              <a:t>Fraud detection involves identifying unusual patterns or activities in transactions to prevent financial losses with the rise of digital payments.</a:t>
            </a:r>
          </a:p>
          <a:p>
            <a:pPr marL="285750" indent="-285750">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rPr>
              <a:t>detecting fraudulent activities is crucial to maintaining trust, security, and the integrity of financial systems.</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7769359-D171-2925-C6AD-68235F994E70}"/>
              </a:ext>
            </a:extLst>
          </p:cNvPr>
          <p:cNvSpPr txBox="1"/>
          <p:nvPr/>
        </p:nvSpPr>
        <p:spPr>
          <a:xfrm>
            <a:off x="104173" y="3941252"/>
            <a:ext cx="7647445" cy="211852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Arial "/>
              </a:rPr>
              <a:t>Fraud detection protects businesses and individuals from financial harm, preserves customer trust, and ensures compliance with regulations.</a:t>
            </a:r>
          </a:p>
          <a:p>
            <a:pPr marL="285750" indent="-285750">
              <a:lnSpc>
                <a:spcPct val="150000"/>
              </a:lnSpc>
              <a:buFont typeface="Wingdings" panose="05000000000000000000" pitchFamily="2" charset="2"/>
              <a:buChar char="Ø"/>
            </a:pPr>
            <a:r>
              <a:rPr lang="en-US" dirty="0">
                <a:latin typeface="Arial "/>
              </a:rPr>
              <a:t>By identifying fraud early, organizations can reduce losses and safeguard their reputation.</a:t>
            </a:r>
            <a:endParaRPr lang="en-IN" dirty="0">
              <a:latin typeface="Arial "/>
            </a:endParaRPr>
          </a:p>
        </p:txBody>
      </p:sp>
    </p:spTree>
    <p:extLst>
      <p:ext uri="{BB962C8B-B14F-4D97-AF65-F5344CB8AC3E}">
        <p14:creationId xmlns:p14="http://schemas.microsoft.com/office/powerpoint/2010/main" val="959149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EBDEF-F3A8-8564-1B37-AFB952257D6D}"/>
              </a:ext>
            </a:extLst>
          </p:cNvPr>
          <p:cNvSpPr txBox="1"/>
          <p:nvPr/>
        </p:nvSpPr>
        <p:spPr>
          <a:xfrm>
            <a:off x="127821" y="149631"/>
            <a:ext cx="527992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IN" sz="2400" i="0">
                <a:ln w="0"/>
                <a:solidFill>
                  <a:schemeClr val="tx1"/>
                </a:solidFill>
                <a:effectLst>
                  <a:outerShdw blurRad="38100" dist="19050" dir="2700000" algn="tl" rotWithShape="0">
                    <a:schemeClr val="dk1">
                      <a:alpha val="40000"/>
                    </a:schemeClr>
                  </a:outerShdw>
                </a:effectLst>
                <a:latin typeface="system-ui"/>
              </a:rPr>
              <a:t>Random Forest Classifier</a:t>
            </a:r>
            <a:endParaRPr lang="en-IN" sz="2400" i="0" dirty="0">
              <a:ln w="0"/>
              <a:solidFill>
                <a:schemeClr val="tx1"/>
              </a:solidFill>
              <a:effectLst>
                <a:outerShdw blurRad="38100" dist="19050" dir="2700000" algn="tl" rotWithShape="0">
                  <a:schemeClr val="dk1">
                    <a:alpha val="40000"/>
                  </a:schemeClr>
                </a:outerShdw>
              </a:effectLst>
              <a:latin typeface="system-ui"/>
            </a:endParaRPr>
          </a:p>
        </p:txBody>
      </p:sp>
      <p:pic>
        <p:nvPicPr>
          <p:cNvPr id="7" name="Picture 6">
            <a:extLst>
              <a:ext uri="{FF2B5EF4-FFF2-40B4-BE49-F238E27FC236}">
                <a16:creationId xmlns:a16="http://schemas.microsoft.com/office/drawing/2014/main" id="{98004849-E9E7-7FBF-AD70-A8A4EDAE314E}"/>
              </a:ext>
            </a:extLst>
          </p:cNvPr>
          <p:cNvPicPr>
            <a:picLocks noChangeAspect="1"/>
          </p:cNvPicPr>
          <p:nvPr/>
        </p:nvPicPr>
        <p:blipFill>
          <a:blip r:embed="rId2"/>
          <a:stretch>
            <a:fillRect/>
          </a:stretch>
        </p:blipFill>
        <p:spPr>
          <a:xfrm>
            <a:off x="0" y="596000"/>
            <a:ext cx="7433187" cy="1025268"/>
          </a:xfrm>
          <a:prstGeom prst="rect">
            <a:avLst/>
          </a:prstGeom>
        </p:spPr>
      </p:pic>
      <p:pic>
        <p:nvPicPr>
          <p:cNvPr id="9" name="Picture 8">
            <a:extLst>
              <a:ext uri="{FF2B5EF4-FFF2-40B4-BE49-F238E27FC236}">
                <a16:creationId xmlns:a16="http://schemas.microsoft.com/office/drawing/2014/main" id="{73218E0C-5B72-DC22-2417-225ECD0FC69B}"/>
              </a:ext>
            </a:extLst>
          </p:cNvPr>
          <p:cNvPicPr>
            <a:picLocks noChangeAspect="1"/>
          </p:cNvPicPr>
          <p:nvPr/>
        </p:nvPicPr>
        <p:blipFill>
          <a:blip r:embed="rId3"/>
          <a:stretch>
            <a:fillRect/>
          </a:stretch>
        </p:blipFill>
        <p:spPr>
          <a:xfrm>
            <a:off x="127821" y="1621268"/>
            <a:ext cx="5279922" cy="3320364"/>
          </a:xfrm>
          <a:prstGeom prst="rect">
            <a:avLst/>
          </a:prstGeom>
        </p:spPr>
      </p:pic>
      <p:pic>
        <p:nvPicPr>
          <p:cNvPr id="11" name="Picture 10">
            <a:extLst>
              <a:ext uri="{FF2B5EF4-FFF2-40B4-BE49-F238E27FC236}">
                <a16:creationId xmlns:a16="http://schemas.microsoft.com/office/drawing/2014/main" id="{009E0D3C-715F-45B4-82B3-EF259499CE6A}"/>
              </a:ext>
            </a:extLst>
          </p:cNvPr>
          <p:cNvPicPr>
            <a:picLocks noChangeAspect="1"/>
          </p:cNvPicPr>
          <p:nvPr/>
        </p:nvPicPr>
        <p:blipFill>
          <a:blip r:embed="rId4"/>
          <a:stretch>
            <a:fillRect/>
          </a:stretch>
        </p:blipFill>
        <p:spPr>
          <a:xfrm>
            <a:off x="6096000" y="1621268"/>
            <a:ext cx="5839706" cy="4251369"/>
          </a:xfrm>
          <a:prstGeom prst="rect">
            <a:avLst/>
          </a:prstGeom>
        </p:spPr>
      </p:pic>
      <p:pic>
        <p:nvPicPr>
          <p:cNvPr id="3074" name="Picture 2">
            <a:extLst>
              <a:ext uri="{FF2B5EF4-FFF2-40B4-BE49-F238E27FC236}">
                <a16:creationId xmlns:a16="http://schemas.microsoft.com/office/drawing/2014/main" id="{B2E64075-6AEC-C751-5707-05A8617C2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3832" y="-66817"/>
            <a:ext cx="3038168" cy="1714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91A3AC40-A6AC-A341-49B4-B6E623CDFC8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Accuracy:</a:t>
            </a:r>
            <a:r>
              <a:rPr kumimoji="0" lang="en-US" altLang="en-US" sz="1800" b="0" i="0" u="none" strike="noStrike" cap="none" normalizeH="0" baseline="0">
                <a:ln>
                  <a:noFill/>
                </a:ln>
                <a:solidFill>
                  <a:schemeClr val="tx1"/>
                </a:solidFill>
                <a:effectLst/>
                <a:latin typeface="Arial" panose="020B0604020202020204" pitchFamily="34" charset="0"/>
              </a:rPr>
              <a:t> 0.94 (94% of predictions were correct overall).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7">
            <a:extLst>
              <a:ext uri="{FF2B5EF4-FFF2-40B4-BE49-F238E27FC236}">
                <a16:creationId xmlns:a16="http://schemas.microsoft.com/office/drawing/2014/main" id="{650B06F7-BD2B-C18C-7D4D-D0861F430B03}"/>
              </a:ext>
            </a:extLst>
          </p:cNvPr>
          <p:cNvSpPr>
            <a:spLocks noChangeArrowheads="1"/>
          </p:cNvSpPr>
          <p:nvPr/>
        </p:nvSpPr>
        <p:spPr bwMode="auto">
          <a:xfrm>
            <a:off x="0" y="5099163"/>
            <a:ext cx="609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0.94 (94% of predictions were correct overall).</a:t>
            </a:r>
          </a:p>
        </p:txBody>
      </p:sp>
      <p:sp>
        <p:nvSpPr>
          <p:cNvPr id="23" name="TextBox 22">
            <a:extLst>
              <a:ext uri="{FF2B5EF4-FFF2-40B4-BE49-F238E27FC236}">
                <a16:creationId xmlns:a16="http://schemas.microsoft.com/office/drawing/2014/main" id="{F420D74D-6ACD-7249-99D3-873EA0AEC56D}"/>
              </a:ext>
            </a:extLst>
          </p:cNvPr>
          <p:cNvSpPr txBox="1"/>
          <p:nvPr/>
        </p:nvSpPr>
        <p:spPr>
          <a:xfrm>
            <a:off x="0" y="5504204"/>
            <a:ext cx="6002594" cy="923330"/>
          </a:xfrm>
          <a:prstGeom prst="rect">
            <a:avLst/>
          </a:prstGeom>
          <a:noFill/>
        </p:spPr>
        <p:txBody>
          <a:bodyPr wrap="square">
            <a:spAutoFit/>
          </a:bodyPr>
          <a:lstStyle/>
          <a:p>
            <a:r>
              <a:rPr lang="en-US" b="1" dirty="0"/>
              <a:t>F1-Score</a:t>
            </a:r>
            <a:r>
              <a:rPr lang="en-US" dirty="0"/>
              <a:t> (A balance between precision and recall):</a:t>
            </a:r>
          </a:p>
          <a:p>
            <a:pPr>
              <a:buFont typeface="Arial" panose="020B0604020202020204" pitchFamily="34" charset="0"/>
              <a:buChar char="•"/>
            </a:pPr>
            <a:r>
              <a:rPr lang="en-US" b="1" dirty="0"/>
              <a:t>0:</a:t>
            </a:r>
            <a:r>
              <a:rPr lang="en-US" dirty="0"/>
              <a:t> 0.97 (Good performance for class 0).</a:t>
            </a:r>
          </a:p>
          <a:p>
            <a:pPr>
              <a:buFont typeface="Arial" panose="020B0604020202020204" pitchFamily="34" charset="0"/>
              <a:buChar char="•"/>
            </a:pPr>
            <a:r>
              <a:rPr lang="en-US" b="1" dirty="0"/>
              <a:t>1:</a:t>
            </a:r>
            <a:r>
              <a:rPr lang="en-US" dirty="0"/>
              <a:t> 0.78 (Moderate performance for class 1).</a:t>
            </a:r>
          </a:p>
        </p:txBody>
      </p:sp>
      <p:pic>
        <p:nvPicPr>
          <p:cNvPr id="27" name="Picture 26">
            <a:extLst>
              <a:ext uri="{FF2B5EF4-FFF2-40B4-BE49-F238E27FC236}">
                <a16:creationId xmlns:a16="http://schemas.microsoft.com/office/drawing/2014/main" id="{1B190F6E-C40F-3F96-5BF6-8FC91A43C0C6}"/>
              </a:ext>
            </a:extLst>
          </p:cNvPr>
          <p:cNvPicPr>
            <a:picLocks noChangeAspect="1"/>
          </p:cNvPicPr>
          <p:nvPr/>
        </p:nvPicPr>
        <p:blipFill>
          <a:blip r:embed="rId6"/>
          <a:stretch>
            <a:fillRect/>
          </a:stretch>
        </p:blipFill>
        <p:spPr>
          <a:xfrm>
            <a:off x="6969144" y="6181780"/>
            <a:ext cx="4369375" cy="611888"/>
          </a:xfrm>
          <a:prstGeom prst="rect">
            <a:avLst/>
          </a:prstGeom>
        </p:spPr>
      </p:pic>
      <p:sp>
        <p:nvSpPr>
          <p:cNvPr id="31" name="TextBox 30">
            <a:extLst>
              <a:ext uri="{FF2B5EF4-FFF2-40B4-BE49-F238E27FC236}">
                <a16:creationId xmlns:a16="http://schemas.microsoft.com/office/drawing/2014/main" id="{B9611F43-CA1A-7963-0630-24EB8DEB7B05}"/>
              </a:ext>
            </a:extLst>
          </p:cNvPr>
          <p:cNvSpPr txBox="1"/>
          <p:nvPr/>
        </p:nvSpPr>
        <p:spPr>
          <a:xfrm>
            <a:off x="6393426" y="5812448"/>
            <a:ext cx="5542280" cy="369332"/>
          </a:xfrm>
          <a:prstGeom prst="rect">
            <a:avLst/>
          </a:prstGeom>
          <a:noFill/>
        </p:spPr>
        <p:txBody>
          <a:bodyPr wrap="square">
            <a:spAutoFit/>
          </a:bodyPr>
          <a:lstStyle/>
          <a:p>
            <a:pPr algn="l"/>
            <a:r>
              <a:rPr lang="en-US" b="1" i="0" dirty="0">
                <a:effectLst/>
                <a:latin typeface="system-ui"/>
              </a:rPr>
              <a:t> What are the potential losses due to model errors ?</a:t>
            </a:r>
          </a:p>
        </p:txBody>
      </p:sp>
      <p:cxnSp>
        <p:nvCxnSpPr>
          <p:cNvPr id="42" name="Straight Arrow Connector 41">
            <a:extLst>
              <a:ext uri="{FF2B5EF4-FFF2-40B4-BE49-F238E27FC236}">
                <a16:creationId xmlns:a16="http://schemas.microsoft.com/office/drawing/2014/main" id="{F2F053C8-AFA1-5AF5-15CA-1AA3D14604CC}"/>
              </a:ext>
            </a:extLst>
          </p:cNvPr>
          <p:cNvCxnSpPr>
            <a:cxnSpLocks/>
          </p:cNvCxnSpPr>
          <p:nvPr/>
        </p:nvCxnSpPr>
        <p:spPr>
          <a:xfrm flipV="1">
            <a:off x="1838632" y="1740310"/>
            <a:ext cx="6115665" cy="4129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6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3944FA-E63F-0711-4E66-3C39D6FFB622}"/>
              </a:ext>
            </a:extLst>
          </p:cNvPr>
          <p:cNvSpPr txBox="1"/>
          <p:nvPr/>
        </p:nvSpPr>
        <p:spPr>
          <a:xfrm>
            <a:off x="0" y="0"/>
            <a:ext cx="609600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N" sz="2400" b="1" i="0" dirty="0">
                <a:effectLst/>
                <a:latin typeface="system-ui"/>
              </a:rPr>
              <a:t>XG Booster Classifier</a:t>
            </a:r>
          </a:p>
        </p:txBody>
      </p:sp>
      <p:pic>
        <p:nvPicPr>
          <p:cNvPr id="9" name="Picture 8">
            <a:extLst>
              <a:ext uri="{FF2B5EF4-FFF2-40B4-BE49-F238E27FC236}">
                <a16:creationId xmlns:a16="http://schemas.microsoft.com/office/drawing/2014/main" id="{9592E9DA-D3B1-90D1-CAE0-9AB3D1205369}"/>
              </a:ext>
            </a:extLst>
          </p:cNvPr>
          <p:cNvPicPr>
            <a:picLocks noChangeAspect="1"/>
          </p:cNvPicPr>
          <p:nvPr/>
        </p:nvPicPr>
        <p:blipFill>
          <a:blip r:embed="rId2"/>
          <a:stretch>
            <a:fillRect/>
          </a:stretch>
        </p:blipFill>
        <p:spPr>
          <a:xfrm>
            <a:off x="1" y="461665"/>
            <a:ext cx="6174657" cy="2242205"/>
          </a:xfrm>
          <a:prstGeom prst="rect">
            <a:avLst/>
          </a:prstGeom>
        </p:spPr>
      </p:pic>
      <p:pic>
        <p:nvPicPr>
          <p:cNvPr id="11" name="Picture 10">
            <a:extLst>
              <a:ext uri="{FF2B5EF4-FFF2-40B4-BE49-F238E27FC236}">
                <a16:creationId xmlns:a16="http://schemas.microsoft.com/office/drawing/2014/main" id="{8BB3EE50-2288-C1BD-AD8D-8AEF10026786}"/>
              </a:ext>
            </a:extLst>
          </p:cNvPr>
          <p:cNvPicPr>
            <a:picLocks noChangeAspect="1"/>
          </p:cNvPicPr>
          <p:nvPr/>
        </p:nvPicPr>
        <p:blipFill>
          <a:blip r:embed="rId3"/>
          <a:stretch>
            <a:fillRect/>
          </a:stretch>
        </p:blipFill>
        <p:spPr>
          <a:xfrm>
            <a:off x="34140" y="2934761"/>
            <a:ext cx="6106377" cy="2438740"/>
          </a:xfrm>
          <a:prstGeom prst="rect">
            <a:avLst/>
          </a:prstGeom>
        </p:spPr>
      </p:pic>
      <p:sp>
        <p:nvSpPr>
          <p:cNvPr id="12" name="Rectangle 7">
            <a:extLst>
              <a:ext uri="{FF2B5EF4-FFF2-40B4-BE49-F238E27FC236}">
                <a16:creationId xmlns:a16="http://schemas.microsoft.com/office/drawing/2014/main" id="{E4C39961-D1FE-90F3-B94A-CE5D34CD67A7}"/>
              </a:ext>
            </a:extLst>
          </p:cNvPr>
          <p:cNvSpPr>
            <a:spLocks noChangeArrowheads="1"/>
          </p:cNvSpPr>
          <p:nvPr/>
        </p:nvSpPr>
        <p:spPr bwMode="auto">
          <a:xfrm>
            <a:off x="0" y="5492454"/>
            <a:ext cx="609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0.98 (9</a:t>
            </a:r>
            <a:r>
              <a:rPr lang="en-US" altLang="en-US" dirty="0">
                <a:latin typeface="Arial" panose="020B0604020202020204" pitchFamily="34" charset="0"/>
              </a:rPr>
              <a:t>8</a:t>
            </a:r>
            <a:r>
              <a:rPr kumimoji="0" lang="en-US" altLang="en-US" sz="1800" b="0" i="0" u="none" strike="noStrike" cap="none" normalizeH="0" baseline="0" dirty="0">
                <a:ln>
                  <a:noFill/>
                </a:ln>
                <a:solidFill>
                  <a:schemeClr val="tx1"/>
                </a:solidFill>
                <a:effectLst/>
                <a:latin typeface="Arial" panose="020B0604020202020204" pitchFamily="34" charset="0"/>
              </a:rPr>
              <a:t>% of predictions were correct overall).</a:t>
            </a:r>
          </a:p>
        </p:txBody>
      </p:sp>
      <p:sp>
        <p:nvSpPr>
          <p:cNvPr id="14" name="TextBox 13">
            <a:extLst>
              <a:ext uri="{FF2B5EF4-FFF2-40B4-BE49-F238E27FC236}">
                <a16:creationId xmlns:a16="http://schemas.microsoft.com/office/drawing/2014/main" id="{DB775BD3-3C39-CC8E-A5A0-C5A6353E4E7B}"/>
              </a:ext>
            </a:extLst>
          </p:cNvPr>
          <p:cNvSpPr txBox="1"/>
          <p:nvPr/>
        </p:nvSpPr>
        <p:spPr>
          <a:xfrm>
            <a:off x="29498" y="5861786"/>
            <a:ext cx="6145160" cy="923330"/>
          </a:xfrm>
          <a:prstGeom prst="rect">
            <a:avLst/>
          </a:prstGeom>
          <a:noFill/>
        </p:spPr>
        <p:txBody>
          <a:bodyPr wrap="square">
            <a:spAutoFit/>
          </a:bodyPr>
          <a:lstStyle/>
          <a:p>
            <a:endParaRPr lang="en-US" dirty="0"/>
          </a:p>
          <a:p>
            <a:r>
              <a:rPr lang="en-US" b="1" dirty="0"/>
              <a:t>F1- score </a:t>
            </a:r>
            <a:r>
              <a:rPr lang="en-US" dirty="0"/>
              <a:t>- 0 non fraud- 0.99</a:t>
            </a:r>
          </a:p>
          <a:p>
            <a:r>
              <a:rPr lang="en-US" dirty="0"/>
              <a:t>                - 1  fraud       - 0.90</a:t>
            </a:r>
            <a:endParaRPr lang="en-IN" dirty="0"/>
          </a:p>
        </p:txBody>
      </p:sp>
      <p:pic>
        <p:nvPicPr>
          <p:cNvPr id="16" name="Picture 15">
            <a:extLst>
              <a:ext uri="{FF2B5EF4-FFF2-40B4-BE49-F238E27FC236}">
                <a16:creationId xmlns:a16="http://schemas.microsoft.com/office/drawing/2014/main" id="{66C6F2B2-7146-E4AA-21C0-6D9B5E90FC02}"/>
              </a:ext>
            </a:extLst>
          </p:cNvPr>
          <p:cNvPicPr>
            <a:picLocks noChangeAspect="1"/>
          </p:cNvPicPr>
          <p:nvPr/>
        </p:nvPicPr>
        <p:blipFill>
          <a:blip r:embed="rId4"/>
          <a:stretch>
            <a:fillRect/>
          </a:stretch>
        </p:blipFill>
        <p:spPr>
          <a:xfrm>
            <a:off x="6258504" y="841068"/>
            <a:ext cx="5598778" cy="4187386"/>
          </a:xfrm>
          <a:prstGeom prst="rect">
            <a:avLst/>
          </a:prstGeom>
        </p:spPr>
      </p:pic>
      <p:pic>
        <p:nvPicPr>
          <p:cNvPr id="18" name="Picture 17">
            <a:extLst>
              <a:ext uri="{FF2B5EF4-FFF2-40B4-BE49-F238E27FC236}">
                <a16:creationId xmlns:a16="http://schemas.microsoft.com/office/drawing/2014/main" id="{4DA7ED18-BF2C-3349-3950-63D67587F5AF}"/>
              </a:ext>
            </a:extLst>
          </p:cNvPr>
          <p:cNvPicPr>
            <a:picLocks noChangeAspect="1"/>
          </p:cNvPicPr>
          <p:nvPr/>
        </p:nvPicPr>
        <p:blipFill>
          <a:blip r:embed="rId5"/>
          <a:stretch>
            <a:fillRect/>
          </a:stretch>
        </p:blipFill>
        <p:spPr>
          <a:xfrm>
            <a:off x="7203514" y="6099220"/>
            <a:ext cx="4372585" cy="685896"/>
          </a:xfrm>
          <a:prstGeom prst="rect">
            <a:avLst/>
          </a:prstGeom>
        </p:spPr>
      </p:pic>
      <p:sp>
        <p:nvSpPr>
          <p:cNvPr id="20" name="TextBox 19">
            <a:extLst>
              <a:ext uri="{FF2B5EF4-FFF2-40B4-BE49-F238E27FC236}">
                <a16:creationId xmlns:a16="http://schemas.microsoft.com/office/drawing/2014/main" id="{DC3FB0E8-27CB-5929-EC6D-B4D27CB0871A}"/>
              </a:ext>
            </a:extLst>
          </p:cNvPr>
          <p:cNvSpPr txBox="1"/>
          <p:nvPr/>
        </p:nvSpPr>
        <p:spPr>
          <a:xfrm>
            <a:off x="6592529" y="5635333"/>
            <a:ext cx="6145160" cy="369332"/>
          </a:xfrm>
          <a:prstGeom prst="rect">
            <a:avLst/>
          </a:prstGeom>
          <a:noFill/>
        </p:spPr>
        <p:txBody>
          <a:bodyPr wrap="square">
            <a:spAutoFit/>
          </a:bodyPr>
          <a:lstStyle/>
          <a:p>
            <a:pPr algn="l"/>
            <a:r>
              <a:rPr lang="en-US" b="1" i="0" dirty="0">
                <a:effectLst/>
                <a:latin typeface="system-ui"/>
              </a:rPr>
              <a:t> What are the potential losses due to model errors ?</a:t>
            </a:r>
          </a:p>
        </p:txBody>
      </p:sp>
    </p:spTree>
    <p:extLst>
      <p:ext uri="{BB962C8B-B14F-4D97-AF65-F5344CB8AC3E}">
        <p14:creationId xmlns:p14="http://schemas.microsoft.com/office/powerpoint/2010/main" val="15624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C9376D-7015-FE9C-0A74-191D00C2BA0C}"/>
              </a:ext>
            </a:extLst>
          </p:cNvPr>
          <p:cNvSpPr txBox="1"/>
          <p:nvPr/>
        </p:nvSpPr>
        <p:spPr>
          <a:xfrm>
            <a:off x="186813" y="188959"/>
            <a:ext cx="187796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IN" dirty="0"/>
              <a:t>Conclusion - </a:t>
            </a:r>
          </a:p>
        </p:txBody>
      </p:sp>
      <p:sp>
        <p:nvSpPr>
          <p:cNvPr id="9" name="TextBox 8">
            <a:extLst>
              <a:ext uri="{FF2B5EF4-FFF2-40B4-BE49-F238E27FC236}">
                <a16:creationId xmlns:a16="http://schemas.microsoft.com/office/drawing/2014/main" id="{5683CA5B-1261-5F8C-0BB7-51A61093D90C}"/>
              </a:ext>
            </a:extLst>
          </p:cNvPr>
          <p:cNvSpPr txBox="1"/>
          <p:nvPr/>
        </p:nvSpPr>
        <p:spPr>
          <a:xfrm>
            <a:off x="481781" y="810593"/>
            <a:ext cx="7275871"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buFont typeface="Arial" panose="020B0604020202020204" pitchFamily="34" charset="0"/>
              <a:buChar char="•"/>
            </a:pPr>
            <a:r>
              <a:rPr lang="en-US" b="1" dirty="0"/>
              <a:t>Best Model:</a:t>
            </a:r>
            <a:r>
              <a:rPr lang="en-US" dirty="0"/>
              <a:t> </a:t>
            </a:r>
            <a:r>
              <a:rPr lang="en-US" b="1" dirty="0"/>
              <a:t>Random Forest</a:t>
            </a:r>
          </a:p>
          <a:p>
            <a:pPr>
              <a:buFont typeface="Arial" panose="020B0604020202020204" pitchFamily="34" charset="0"/>
              <a:buChar char="•"/>
            </a:pPr>
            <a:endParaRPr lang="en-US" dirty="0"/>
          </a:p>
          <a:p>
            <a:pPr>
              <a:buFont typeface="Arial" panose="020B0604020202020204" pitchFamily="34" charset="0"/>
              <a:buChar char="•"/>
            </a:pPr>
            <a:r>
              <a:rPr lang="en-US" b="1" dirty="0"/>
              <a:t>Reasons:</a:t>
            </a:r>
            <a:endParaRPr lang="en-US" dirty="0"/>
          </a:p>
          <a:p>
            <a:pPr marL="742950" lvl="1" indent="-285750">
              <a:buFont typeface="Arial" panose="020B0604020202020204" pitchFamily="34" charset="0"/>
              <a:buChar char="•"/>
            </a:pPr>
            <a:r>
              <a:rPr lang="en-US" b="1" dirty="0"/>
              <a:t>High Accuracy and Recall:</a:t>
            </a:r>
            <a:r>
              <a:rPr lang="en-US" dirty="0"/>
              <a:t> Random Forest identifies almost all true positives while keeping false positives relatively low.</a:t>
            </a:r>
          </a:p>
          <a:p>
            <a:pPr marL="742950" lvl="1" indent="-285750">
              <a:buFont typeface="Arial" panose="020B0604020202020204" pitchFamily="34" charset="0"/>
              <a:buChar char="•"/>
            </a:pPr>
            <a:r>
              <a:rPr lang="en-US" b="1" dirty="0"/>
              <a:t>Lowest Total Loss:</a:t>
            </a:r>
            <a:r>
              <a:rPr lang="en-US" dirty="0"/>
              <a:t> $5,435 is the lowest financial loss among the three models.</a:t>
            </a:r>
          </a:p>
          <a:p>
            <a:pPr marL="742950" lvl="1" indent="-285750">
              <a:buFont typeface="Arial" panose="020B0604020202020204" pitchFamily="34" charset="0"/>
              <a:buChar char="•"/>
            </a:pPr>
            <a:r>
              <a:rPr lang="en-US" b="1" dirty="0"/>
              <a:t>Balanced Performance:</a:t>
            </a:r>
            <a:r>
              <a:rPr lang="en-US" dirty="0"/>
              <a:t> It has a strong balance of precision and recall, leading to fewer mistakes overall.</a:t>
            </a:r>
          </a:p>
        </p:txBody>
      </p:sp>
      <p:pic>
        <p:nvPicPr>
          <p:cNvPr id="4098" name="Picture 2">
            <a:extLst>
              <a:ext uri="{FF2B5EF4-FFF2-40B4-BE49-F238E27FC236}">
                <a16:creationId xmlns:a16="http://schemas.microsoft.com/office/drawing/2014/main" id="{27DBF1B1-C424-0995-0596-933D157BA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411" y="588685"/>
            <a:ext cx="1106745" cy="9943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2F3E6CF-DF21-2999-9BCD-D0CD69D8CDED}"/>
              </a:ext>
            </a:extLst>
          </p:cNvPr>
          <p:cNvSpPr txBox="1"/>
          <p:nvPr/>
        </p:nvSpPr>
        <p:spPr>
          <a:xfrm>
            <a:off x="4851156" y="3739083"/>
            <a:ext cx="7207045"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a:t>Why Not </a:t>
            </a:r>
            <a:r>
              <a:rPr lang="en-US" b="1" dirty="0" err="1"/>
              <a:t>XGBoost</a:t>
            </a:r>
            <a:r>
              <a:rPr lang="en-US" b="1" dirty="0"/>
              <a:t>?</a:t>
            </a:r>
          </a:p>
          <a:p>
            <a:pPr>
              <a:buFont typeface="Arial" panose="020B0604020202020204" pitchFamily="34" charset="0"/>
              <a:buChar char="•"/>
            </a:pPr>
            <a:r>
              <a:rPr lang="en-US" dirty="0" err="1"/>
              <a:t>XGBoost</a:t>
            </a:r>
            <a:r>
              <a:rPr lang="en-US" dirty="0"/>
              <a:t> has excellent metrics but a massive false negative loss of $34,065. It misses many actual class 1 cases, which is costly.</a:t>
            </a:r>
          </a:p>
          <a:p>
            <a:r>
              <a:rPr lang="en-US" b="1" dirty="0"/>
              <a:t>Why Not Logistic Regression?</a:t>
            </a:r>
          </a:p>
          <a:p>
            <a:pPr>
              <a:buFont typeface="Arial" panose="020B0604020202020204" pitchFamily="34" charset="0"/>
              <a:buChar char="•"/>
            </a:pPr>
            <a:r>
              <a:rPr lang="en-US" dirty="0"/>
              <a:t>Logistic Regression has decent metrics but misses more actual class 1 cases (lower recall), leading to a higher total loss of $7,185 compared to Random Forest.</a:t>
            </a:r>
          </a:p>
        </p:txBody>
      </p:sp>
      <p:sp>
        <p:nvSpPr>
          <p:cNvPr id="13" name="TextBox 12">
            <a:extLst>
              <a:ext uri="{FF2B5EF4-FFF2-40B4-BE49-F238E27FC236}">
                <a16:creationId xmlns:a16="http://schemas.microsoft.com/office/drawing/2014/main" id="{D3D5C995-37A4-3FC2-42EE-4C68386DAE38}"/>
              </a:ext>
            </a:extLst>
          </p:cNvPr>
          <p:cNvSpPr txBox="1"/>
          <p:nvPr/>
        </p:nvSpPr>
        <p:spPr>
          <a:xfrm>
            <a:off x="481781" y="4552894"/>
            <a:ext cx="4277032"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t>Random Forest</a:t>
            </a:r>
            <a:r>
              <a:rPr lang="en-US" dirty="0"/>
              <a:t> is the best because it balances great performance with the lowest financial cost due to errors!</a:t>
            </a:r>
            <a:endParaRPr lang="en-IN" dirty="0"/>
          </a:p>
        </p:txBody>
      </p:sp>
      <p:sp>
        <p:nvSpPr>
          <p:cNvPr id="14" name="Arrow: Down 13">
            <a:extLst>
              <a:ext uri="{FF2B5EF4-FFF2-40B4-BE49-F238E27FC236}">
                <a16:creationId xmlns:a16="http://schemas.microsoft.com/office/drawing/2014/main" id="{9C8A6AF7-6F7F-E79D-7D04-0A33317DE3EF}"/>
              </a:ext>
            </a:extLst>
          </p:cNvPr>
          <p:cNvSpPr/>
          <p:nvPr/>
        </p:nvSpPr>
        <p:spPr>
          <a:xfrm>
            <a:off x="616206" y="3574486"/>
            <a:ext cx="268697" cy="978408"/>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C742A760-C261-CCD9-90AA-28A0B012626C}"/>
              </a:ext>
            </a:extLst>
          </p:cNvPr>
          <p:cNvPicPr>
            <a:picLocks noChangeAspect="1"/>
          </p:cNvPicPr>
          <p:nvPr/>
        </p:nvPicPr>
        <p:blipFill>
          <a:blip r:embed="rId3"/>
          <a:stretch>
            <a:fillRect/>
          </a:stretch>
        </p:blipFill>
        <p:spPr>
          <a:xfrm>
            <a:off x="389438" y="6113378"/>
            <a:ext cx="4369375" cy="611888"/>
          </a:xfrm>
          <a:prstGeom prst="rect">
            <a:avLst/>
          </a:prstGeom>
          <a:ln w="19050" cap="sq" cmpd="thickThin">
            <a:solidFill>
              <a:srgbClr val="000000"/>
            </a:solidFill>
            <a:prstDash val="solid"/>
            <a:miter lim="800000"/>
          </a:ln>
          <a:effectLst>
            <a:innerShdw blurRad="76200">
              <a:srgbClr val="000000"/>
            </a:innerShdw>
          </a:effectLst>
        </p:spPr>
      </p:pic>
      <p:sp>
        <p:nvSpPr>
          <p:cNvPr id="16" name="Arrow: Down 15">
            <a:extLst>
              <a:ext uri="{FF2B5EF4-FFF2-40B4-BE49-F238E27FC236}">
                <a16:creationId xmlns:a16="http://schemas.microsoft.com/office/drawing/2014/main" id="{AC0390EF-B662-35E1-06CB-46F336CB76AB}"/>
              </a:ext>
            </a:extLst>
          </p:cNvPr>
          <p:cNvSpPr/>
          <p:nvPr/>
        </p:nvSpPr>
        <p:spPr>
          <a:xfrm>
            <a:off x="4260593" y="5597286"/>
            <a:ext cx="196645" cy="672029"/>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7784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FBF8D9-177A-7C01-1AED-AC065179E85D}"/>
              </a:ext>
            </a:extLst>
          </p:cNvPr>
          <p:cNvSpPr/>
          <p:nvPr/>
        </p:nvSpPr>
        <p:spPr>
          <a:xfrm>
            <a:off x="0" y="0"/>
            <a:ext cx="12192000" cy="49161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4400" b="1" dirty="0">
                <a:ln w="9525">
                  <a:solidFill>
                    <a:schemeClr val="bg1"/>
                  </a:solidFill>
                  <a:prstDash val="solid"/>
                </a:ln>
                <a:solidFill>
                  <a:schemeClr val="tx1"/>
                </a:solidFill>
                <a:effectLst>
                  <a:outerShdw blurRad="12700" dist="38100" dir="2700000" algn="tl" rotWithShape="0">
                    <a:schemeClr val="bg1">
                      <a:lumMod val="50000"/>
                    </a:schemeClr>
                  </a:outerShdw>
                </a:effectLst>
              </a:rPr>
              <a:t>POWER-Bi DASHBOARD </a:t>
            </a:r>
          </a:p>
        </p:txBody>
      </p:sp>
      <p:pic>
        <p:nvPicPr>
          <p:cNvPr id="7" name="Picture 6" descr="A screenshot of a data dashboard&#10;&#10;Description automatically generated">
            <a:extLst>
              <a:ext uri="{FF2B5EF4-FFF2-40B4-BE49-F238E27FC236}">
                <a16:creationId xmlns:a16="http://schemas.microsoft.com/office/drawing/2014/main" id="{046A9D83-74C2-0DC4-AD08-EDCD8595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1613"/>
            <a:ext cx="12192000" cy="6366387"/>
          </a:xfrm>
          <a:prstGeom prst="rect">
            <a:avLst/>
          </a:prstGeom>
        </p:spPr>
      </p:pic>
    </p:spTree>
    <p:extLst>
      <p:ext uri="{BB962C8B-B14F-4D97-AF65-F5344CB8AC3E}">
        <p14:creationId xmlns:p14="http://schemas.microsoft.com/office/powerpoint/2010/main" val="327477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background with white text&#10;&#10;Description automatically generated">
            <a:extLst>
              <a:ext uri="{FF2B5EF4-FFF2-40B4-BE49-F238E27FC236}">
                <a16:creationId xmlns:a16="http://schemas.microsoft.com/office/drawing/2014/main" id="{EA679CCA-381E-8160-EF81-C70CF893546C}"/>
              </a:ext>
            </a:extLst>
          </p:cNvPr>
          <p:cNvPicPr>
            <a:picLocks noChangeAspect="1"/>
          </p:cNvPicPr>
          <p:nvPr/>
        </p:nvPicPr>
        <p:blipFill>
          <a:blip r:embed="rId2"/>
          <a:srcRect t="19"/>
          <a:stretch/>
        </p:blipFill>
        <p:spPr>
          <a:xfrm>
            <a:off x="20" y="0"/>
            <a:ext cx="12191980" cy="6856718"/>
          </a:xfrm>
          <a:prstGeom prst="rect">
            <a:avLst/>
          </a:prstGeom>
        </p:spPr>
      </p:pic>
    </p:spTree>
    <p:extLst>
      <p:ext uri="{BB962C8B-B14F-4D97-AF65-F5344CB8AC3E}">
        <p14:creationId xmlns:p14="http://schemas.microsoft.com/office/powerpoint/2010/main" val="2139553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touching a touch screen">
            <a:extLst>
              <a:ext uri="{FF2B5EF4-FFF2-40B4-BE49-F238E27FC236}">
                <a16:creationId xmlns:a16="http://schemas.microsoft.com/office/drawing/2014/main" id="{5D3CE9CB-592E-5FD6-AC30-5A3BACC5B49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07045" y="0"/>
            <a:ext cx="4984956" cy="3399716"/>
          </a:xfrm>
          <a:prstGeom prst="rect">
            <a:avLst/>
          </a:prstGeom>
          <a:ln>
            <a:noFill/>
          </a:ln>
          <a:effectLst>
            <a:softEdge rad="112500"/>
          </a:effectLst>
        </p:spPr>
      </p:pic>
      <p:sp>
        <p:nvSpPr>
          <p:cNvPr id="7" name="TextBox 6">
            <a:extLst>
              <a:ext uri="{FF2B5EF4-FFF2-40B4-BE49-F238E27FC236}">
                <a16:creationId xmlns:a16="http://schemas.microsoft.com/office/drawing/2014/main" id="{8CA4CEF2-76CF-C8C2-EE61-27283138C1B1}"/>
              </a:ext>
            </a:extLst>
          </p:cNvPr>
          <p:cNvSpPr txBox="1"/>
          <p:nvPr/>
        </p:nvSpPr>
        <p:spPr>
          <a:xfrm>
            <a:off x="174584" y="1360978"/>
            <a:ext cx="11842832" cy="492128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000" dirty="0">
                <a:solidFill>
                  <a:schemeClr val="tx1">
                    <a:lumMod val="95000"/>
                    <a:lumOff val="5000"/>
                  </a:schemeClr>
                </a:solidFill>
                <a:latin typeface="Arial "/>
              </a:rPr>
              <a:t>E</a:t>
            </a:r>
            <a:r>
              <a:rPr lang="en-US" sz="2000" b="0" i="0" dirty="0">
                <a:solidFill>
                  <a:schemeClr val="tx1">
                    <a:lumMod val="95000"/>
                    <a:lumOff val="5000"/>
                  </a:schemeClr>
                </a:solidFill>
                <a:effectLst/>
                <a:latin typeface="Arial "/>
              </a:rPr>
              <a:t>nabling the company to improve security,</a:t>
            </a:r>
          </a:p>
          <a:p>
            <a:pPr marL="285750" indent="-285750">
              <a:lnSpc>
                <a:spcPct val="200000"/>
              </a:lnSpc>
              <a:buFont typeface="Arial" panose="020B0604020202020204" pitchFamily="34" charset="0"/>
              <a:buChar char="•"/>
            </a:pPr>
            <a:r>
              <a:rPr lang="en-US" sz="2000" dirty="0">
                <a:solidFill>
                  <a:schemeClr val="tx1">
                    <a:lumMod val="95000"/>
                    <a:lumOff val="5000"/>
                  </a:schemeClr>
                </a:solidFill>
                <a:latin typeface="Arial "/>
              </a:rPr>
              <a:t>R</a:t>
            </a:r>
            <a:r>
              <a:rPr lang="en-US" sz="2000" b="0" i="0" dirty="0">
                <a:solidFill>
                  <a:schemeClr val="tx1">
                    <a:lumMod val="95000"/>
                    <a:lumOff val="5000"/>
                  </a:schemeClr>
                </a:solidFill>
                <a:effectLst/>
                <a:latin typeface="Arial "/>
              </a:rPr>
              <a:t>educe financial losses, and </a:t>
            </a:r>
          </a:p>
          <a:p>
            <a:pPr marL="285750" indent="-285750">
              <a:lnSpc>
                <a:spcPct val="200000"/>
              </a:lnSpc>
              <a:buFont typeface="Arial" panose="020B0604020202020204" pitchFamily="34" charset="0"/>
              <a:buChar char="•"/>
            </a:pPr>
            <a:r>
              <a:rPr lang="en-US" sz="2000" dirty="0">
                <a:solidFill>
                  <a:schemeClr val="tx1">
                    <a:lumMod val="95000"/>
                    <a:lumOff val="5000"/>
                  </a:schemeClr>
                </a:solidFill>
                <a:latin typeface="Arial "/>
              </a:rPr>
              <a:t>G</a:t>
            </a:r>
            <a:r>
              <a:rPr lang="en-US" sz="2000" b="0" i="0" dirty="0">
                <a:solidFill>
                  <a:schemeClr val="tx1">
                    <a:lumMod val="95000"/>
                    <a:lumOff val="5000"/>
                  </a:schemeClr>
                </a:solidFill>
                <a:effectLst/>
                <a:latin typeface="Arial "/>
              </a:rPr>
              <a:t>ain insights into factors contributing to transaction fraud.</a:t>
            </a:r>
          </a:p>
          <a:p>
            <a:pPr marL="285750" indent="-285750">
              <a:lnSpc>
                <a:spcPct val="200000"/>
              </a:lnSpc>
              <a:buFont typeface="Arial" panose="020B0604020202020204" pitchFamily="34" charset="0"/>
              <a:buChar char="•"/>
            </a:pPr>
            <a:r>
              <a:rPr lang="en-US" sz="2000" b="0" i="0" dirty="0">
                <a:solidFill>
                  <a:schemeClr val="tx1">
                    <a:lumMod val="95000"/>
                    <a:lumOff val="5000"/>
                  </a:schemeClr>
                </a:solidFill>
                <a:effectLst/>
                <a:latin typeface="Arial "/>
              </a:rPr>
              <a:t>Aims to enhance the accuracy of detecting fraud in mobile financial transactions. </a:t>
            </a:r>
            <a:endParaRPr lang="en-US" sz="2000" dirty="0">
              <a:solidFill>
                <a:schemeClr val="tx1">
                  <a:lumMod val="95000"/>
                  <a:lumOff val="5000"/>
                </a:schemeClr>
              </a:solidFill>
              <a:latin typeface="Arial "/>
            </a:endParaRPr>
          </a:p>
          <a:p>
            <a:pPr marL="285750" indent="-285750">
              <a:lnSpc>
                <a:spcPct val="200000"/>
              </a:lnSpc>
              <a:buFont typeface="Arial" panose="020B0604020202020204" pitchFamily="34" charset="0"/>
              <a:buChar char="•"/>
            </a:pPr>
            <a:r>
              <a:rPr lang="en-US" sz="2000" b="0" i="0" dirty="0">
                <a:solidFill>
                  <a:schemeClr val="tx1">
                    <a:lumMod val="95000"/>
                    <a:lumOff val="5000"/>
                  </a:schemeClr>
                </a:solidFill>
                <a:effectLst/>
                <a:latin typeface="Arial "/>
              </a:rPr>
              <a:t>By leveraging machine learning, the project seeks to predict fraudulent transactions with high precision.</a:t>
            </a:r>
            <a:endParaRPr lang="en-US" sz="2000" dirty="0">
              <a:solidFill>
                <a:schemeClr val="tx1">
                  <a:lumMod val="95000"/>
                  <a:lumOff val="5000"/>
                </a:schemeClr>
              </a:solidFill>
              <a:latin typeface="Arial "/>
            </a:endParaRPr>
          </a:p>
          <a:p>
            <a:pPr marL="285750" indent="-285750">
              <a:lnSpc>
                <a:spcPct val="200000"/>
              </a:lnSpc>
              <a:buFont typeface="Arial" panose="020B0604020202020204" pitchFamily="34" charset="0"/>
              <a:buChar char="•"/>
            </a:pPr>
            <a:r>
              <a:rPr lang="en-US" sz="2000" b="0" i="0" dirty="0">
                <a:solidFill>
                  <a:schemeClr val="tx1">
                    <a:lumMod val="95000"/>
                    <a:lumOff val="5000"/>
                  </a:schemeClr>
                </a:solidFill>
                <a:effectLst/>
                <a:latin typeface="Arial "/>
              </a:rPr>
              <a:t>The</a:t>
            </a:r>
            <a:r>
              <a:rPr lang="en-US" sz="2000" dirty="0">
                <a:solidFill>
                  <a:schemeClr val="tx1">
                    <a:lumMod val="95000"/>
                    <a:lumOff val="5000"/>
                  </a:schemeClr>
                </a:solidFill>
                <a:latin typeface="Arial "/>
              </a:rPr>
              <a:t> </a:t>
            </a:r>
            <a:r>
              <a:rPr lang="en-US" sz="2000" b="0" i="0" dirty="0">
                <a:solidFill>
                  <a:schemeClr val="tx1">
                    <a:lumMod val="95000"/>
                    <a:lumOff val="5000"/>
                  </a:schemeClr>
                </a:solidFill>
                <a:effectLst/>
                <a:latin typeface="Arial "/>
              </a:rPr>
              <a:t>goal</a:t>
            </a:r>
            <a:r>
              <a:rPr lang="en-US" sz="2000" dirty="0">
                <a:solidFill>
                  <a:schemeClr val="tx1">
                    <a:lumMod val="95000"/>
                    <a:lumOff val="5000"/>
                  </a:schemeClr>
                </a:solidFill>
                <a:latin typeface="Arial "/>
              </a:rPr>
              <a:t> </a:t>
            </a:r>
            <a:r>
              <a:rPr lang="en-US" sz="2000" b="0" i="0" dirty="0">
                <a:solidFill>
                  <a:schemeClr val="tx1">
                    <a:lumMod val="95000"/>
                    <a:lumOff val="5000"/>
                  </a:schemeClr>
                </a:solidFill>
                <a:effectLst/>
                <a:latin typeface="Arial "/>
              </a:rPr>
              <a:t>is to develop a robust machine learning model to accurately identify fraudulent transactions in real-time , </a:t>
            </a:r>
          </a:p>
        </p:txBody>
      </p:sp>
      <p:sp>
        <p:nvSpPr>
          <p:cNvPr id="8" name="TextBox 7">
            <a:extLst>
              <a:ext uri="{FF2B5EF4-FFF2-40B4-BE49-F238E27FC236}">
                <a16:creationId xmlns:a16="http://schemas.microsoft.com/office/drawing/2014/main" id="{66FFC24F-B642-B9DE-BA8F-8EDC1654E7EC}"/>
              </a:ext>
            </a:extLst>
          </p:cNvPr>
          <p:cNvSpPr txBox="1"/>
          <p:nvPr/>
        </p:nvSpPr>
        <p:spPr>
          <a:xfrm>
            <a:off x="784642" y="220401"/>
            <a:ext cx="4218180" cy="1077218"/>
          </a:xfrm>
          <a:prstGeom prst="rect">
            <a:avLst/>
          </a:prstGeom>
          <a:noFill/>
        </p:spPr>
        <p:txBody>
          <a:bodyPr wrap="square">
            <a:spAutoFit/>
          </a:bodyPr>
          <a:lstStyle/>
          <a:p>
            <a:br>
              <a:rPr lang="en-US" sz="3200" b="1" u="sng" dirty="0">
                <a:solidFill>
                  <a:schemeClr val="tx1">
                    <a:lumMod val="85000"/>
                  </a:schemeClr>
                </a:solidFill>
              </a:rPr>
            </a:br>
            <a:endParaRPr lang="en-IN" sz="3200" b="1" u="sng" dirty="0">
              <a:solidFill>
                <a:schemeClr val="tx1">
                  <a:lumMod val="85000"/>
                </a:schemeClr>
              </a:solidFill>
            </a:endParaRPr>
          </a:p>
        </p:txBody>
      </p:sp>
      <p:sp>
        <p:nvSpPr>
          <p:cNvPr id="2" name="Rectangle 1">
            <a:extLst>
              <a:ext uri="{FF2B5EF4-FFF2-40B4-BE49-F238E27FC236}">
                <a16:creationId xmlns:a16="http://schemas.microsoft.com/office/drawing/2014/main" id="{A28B46DE-862B-F4D9-F1CD-B1CDC0B69A07}"/>
              </a:ext>
            </a:extLst>
          </p:cNvPr>
          <p:cNvSpPr/>
          <p:nvPr/>
        </p:nvSpPr>
        <p:spPr>
          <a:xfrm>
            <a:off x="174584" y="220401"/>
            <a:ext cx="3910261" cy="9144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i="0" u="sng" dirty="0">
                <a:solidFill>
                  <a:schemeClr val="tx1">
                    <a:lumMod val="85000"/>
                  </a:schemeClr>
                </a:solidFill>
                <a:effectLst/>
                <a:latin typeface="Arial "/>
              </a:rPr>
              <a:t>Project Overview</a:t>
            </a:r>
            <a:r>
              <a:rPr lang="en-US" sz="3200" b="1" dirty="0">
                <a:solidFill>
                  <a:schemeClr val="tx1">
                    <a:lumMod val="85000"/>
                  </a:schemeClr>
                </a:solidFill>
                <a:latin typeface="Arial "/>
              </a:rPr>
              <a:t> :-</a:t>
            </a:r>
            <a:endParaRPr lang="en-IN" sz="3200" dirty="0"/>
          </a:p>
        </p:txBody>
      </p:sp>
    </p:spTree>
    <p:extLst>
      <p:ext uri="{BB962C8B-B14F-4D97-AF65-F5344CB8AC3E}">
        <p14:creationId xmlns:p14="http://schemas.microsoft.com/office/powerpoint/2010/main" val="1194960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61710E6-F7B4-2D5D-5B64-1B80D470E2CC}"/>
              </a:ext>
            </a:extLst>
          </p:cNvPr>
          <p:cNvSpPr/>
          <p:nvPr/>
        </p:nvSpPr>
        <p:spPr>
          <a:xfrm>
            <a:off x="100561" y="139890"/>
            <a:ext cx="2526892" cy="86523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dirty="0">
                <a:ln w="6600">
                  <a:solidFill>
                    <a:schemeClr val="accent2"/>
                  </a:solidFill>
                  <a:prstDash val="solid"/>
                </a:ln>
                <a:solidFill>
                  <a:srgbClr val="FFFFFF"/>
                </a:solidFill>
                <a:effectLst>
                  <a:outerShdw dist="38100" dir="2700000" algn="tl" rotWithShape="0">
                    <a:schemeClr val="accent2"/>
                  </a:outerShdw>
                </a:effectLst>
                <a:latin typeface="Aril"/>
              </a:rPr>
              <a:t>Dataset Structure  </a:t>
            </a:r>
            <a:r>
              <a:rPr lang="en-IN" sz="2400" b="1" dirty="0">
                <a:ln w="6600">
                  <a:solidFill>
                    <a:schemeClr val="accent2"/>
                  </a:solidFill>
                  <a:prstDash val="solid"/>
                </a:ln>
                <a:solidFill>
                  <a:srgbClr val="FFFFFF"/>
                </a:solidFill>
                <a:effectLst>
                  <a:outerShdw dist="38100" dir="2700000" algn="tl" rotWithShape="0">
                    <a:schemeClr val="accent2"/>
                  </a:outerShdw>
                </a:effectLst>
                <a:latin typeface="Aril"/>
              </a:rPr>
              <a:t> </a:t>
            </a:r>
            <a:endParaRPr lang="en-US" sz="2400" b="1" dirty="0">
              <a:ln w="6600">
                <a:solidFill>
                  <a:schemeClr val="accent2"/>
                </a:solidFill>
                <a:prstDash val="solid"/>
              </a:ln>
              <a:solidFill>
                <a:srgbClr val="FFFFFF"/>
              </a:solidFill>
              <a:effectLst>
                <a:outerShdw dist="38100" dir="2700000" algn="tl" rotWithShape="0">
                  <a:schemeClr val="accent2"/>
                </a:outerShdw>
              </a:effectLst>
              <a:latin typeface="Aril"/>
            </a:endParaRPr>
          </a:p>
        </p:txBody>
      </p:sp>
      <p:sp>
        <p:nvSpPr>
          <p:cNvPr id="7" name="Rectangle 6">
            <a:extLst>
              <a:ext uri="{FF2B5EF4-FFF2-40B4-BE49-F238E27FC236}">
                <a16:creationId xmlns:a16="http://schemas.microsoft.com/office/drawing/2014/main" id="{337078DA-70BF-C7BC-D076-2AE3078AA906}"/>
              </a:ext>
            </a:extLst>
          </p:cNvPr>
          <p:cNvSpPr/>
          <p:nvPr/>
        </p:nvSpPr>
        <p:spPr>
          <a:xfrm>
            <a:off x="332055" y="2488558"/>
            <a:ext cx="6334963" cy="42363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Step (Time Unit ) :</a:t>
            </a: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1 step equals 1 hour (Range: 1–95).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Transaction Types: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CASH-IN:</a:t>
            </a:r>
            <a:r>
              <a:rPr kumimoji="0" lang="en-US" altLang="en-US" sz="1800" b="0" i="0" u="none" strike="noStrike" cap="none" normalizeH="0" baseline="0" dirty="0">
                <a:ln>
                  <a:noFill/>
                </a:ln>
                <a:solidFill>
                  <a:schemeClr val="tx1"/>
                </a:solidFill>
                <a:effectLst/>
                <a:latin typeface="Arial" panose="020B0604020202020204" pitchFamily="34" charset="0"/>
              </a:rPr>
              <a:t> Depositing cash into an account.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CASH-OUT:</a:t>
            </a:r>
            <a:r>
              <a:rPr kumimoji="0" lang="en-US" altLang="en-US" sz="1800" b="0" i="0" u="none" strike="noStrike" cap="none" normalizeH="0" baseline="0" dirty="0">
                <a:ln>
                  <a:noFill/>
                </a:ln>
                <a:solidFill>
                  <a:schemeClr val="tx1"/>
                </a:solidFill>
                <a:effectLst/>
                <a:latin typeface="Arial" panose="020B0604020202020204" pitchFamily="34" charset="0"/>
              </a:rPr>
              <a:t> Withdrawing cash from an account.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DEBIT :</a:t>
            </a:r>
            <a:r>
              <a:rPr kumimoji="0" lang="en-US" altLang="en-US" sz="1800" b="0" i="0" u="none" strike="noStrike" cap="none" normalizeH="0" baseline="0" dirty="0">
                <a:ln>
                  <a:noFill/>
                </a:ln>
                <a:solidFill>
                  <a:schemeClr val="tx1"/>
                </a:solidFill>
                <a:effectLst/>
                <a:latin typeface="Arial" panose="020B0604020202020204" pitchFamily="34" charset="0"/>
              </a:rPr>
              <a:t> Decrease in account balance (withdrawal/expense).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PAYMENT:</a:t>
            </a:r>
            <a:r>
              <a:rPr kumimoji="0" lang="en-US" altLang="en-US" sz="1800" b="0" i="0" u="none" strike="noStrike" cap="none" normalizeH="0" baseline="0" dirty="0">
                <a:ln>
                  <a:noFill/>
                </a:ln>
                <a:solidFill>
                  <a:schemeClr val="tx1"/>
                </a:solidFill>
                <a:effectLst/>
                <a:latin typeface="Arial" panose="020B0604020202020204" pitchFamily="34" charset="0"/>
              </a:rPr>
              <a:t> Transfer of funds for goods/services.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TRANSFER:</a:t>
            </a:r>
            <a:r>
              <a:rPr kumimoji="0" lang="en-US" altLang="en-US" sz="1800" b="0" i="0" u="none" strike="noStrike" cap="none" normalizeH="0" baseline="0" dirty="0">
                <a:ln>
                  <a:noFill/>
                </a:ln>
                <a:solidFill>
                  <a:schemeClr val="tx1"/>
                </a:solidFill>
                <a:effectLst/>
                <a:latin typeface="Arial" panose="020B0604020202020204" pitchFamily="34" charset="0"/>
              </a:rPr>
              <a:t> Moving money between accounts.</a:t>
            </a:r>
          </a:p>
          <a:p>
            <a:pPr algn="ctr"/>
            <a:endParaRPr lang="en-IN" dirty="0"/>
          </a:p>
        </p:txBody>
      </p:sp>
      <p:sp>
        <p:nvSpPr>
          <p:cNvPr id="18" name="Rectangle 17">
            <a:extLst>
              <a:ext uri="{FF2B5EF4-FFF2-40B4-BE49-F238E27FC236}">
                <a16:creationId xmlns:a16="http://schemas.microsoft.com/office/drawing/2014/main" id="{4EAE1010-20EA-7C9E-381E-72173EB04644}"/>
              </a:ext>
            </a:extLst>
          </p:cNvPr>
          <p:cNvSpPr/>
          <p:nvPr/>
        </p:nvSpPr>
        <p:spPr>
          <a:xfrm>
            <a:off x="6817488" y="0"/>
            <a:ext cx="5139159" cy="6724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Amount:</a:t>
            </a:r>
            <a:r>
              <a:rPr kumimoji="0" lang="en-US" altLang="en-US" sz="1800" b="0" i="0" u="none" strike="noStrike" cap="none" normalizeH="0" baseline="0" dirty="0">
                <a:ln>
                  <a:noFill/>
                </a:ln>
                <a:solidFill>
                  <a:schemeClr val="tx1"/>
                </a:solidFill>
                <a:effectLst/>
                <a:latin typeface="Arial" panose="020B0604020202020204" pitchFamily="34" charset="0"/>
              </a:rPr>
              <a:t> Transaction value (local currency).</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Sender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nameOrig:</a:t>
            </a:r>
            <a:r>
              <a:rPr kumimoji="0" lang="en-US" altLang="en-US" sz="1800" b="0" i="0" u="none" strike="noStrike" cap="none" normalizeH="0" baseline="0" dirty="0">
                <a:ln>
                  <a:noFill/>
                </a:ln>
                <a:solidFill>
                  <a:schemeClr val="tx1"/>
                </a:solidFill>
                <a:effectLst/>
                <a:latin typeface="Arial" panose="020B0604020202020204" pitchFamily="34" charset="0"/>
              </a:rPr>
              <a:t> Customer initiating the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oldbalanceOrg:</a:t>
            </a:r>
            <a:r>
              <a:rPr kumimoji="0" lang="en-US" altLang="en-US" sz="1800" b="0" i="0" u="none" strike="noStrike" cap="none" normalizeH="0" baseline="0" dirty="0">
                <a:ln>
                  <a:noFill/>
                </a:ln>
                <a:solidFill>
                  <a:schemeClr val="tx1"/>
                </a:solidFill>
                <a:effectLst/>
                <a:latin typeface="Arial" panose="020B0604020202020204" pitchFamily="34" charset="0"/>
              </a:rPr>
              <a:t> Balance before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newbalanceOrig:</a:t>
            </a:r>
            <a:r>
              <a:rPr kumimoji="0" lang="en-US" altLang="en-US" sz="1800" b="0" i="0" u="none" strike="noStrike" cap="none" normalizeH="0" baseline="0" dirty="0">
                <a:ln>
                  <a:noFill/>
                </a:ln>
                <a:solidFill>
                  <a:schemeClr val="tx1"/>
                </a:solidFill>
                <a:effectLst/>
                <a:latin typeface="Arial" panose="020B0604020202020204" pitchFamily="34" charset="0"/>
              </a:rPr>
              <a:t> Balance after transaction.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Recipient Details: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nameDest:</a:t>
            </a:r>
            <a:r>
              <a:rPr kumimoji="0" lang="en-US" altLang="en-US" sz="1800" b="0" i="0" u="none" strike="noStrike" cap="none" normalizeH="0" baseline="0" dirty="0">
                <a:ln>
                  <a:noFill/>
                </a:ln>
                <a:solidFill>
                  <a:schemeClr val="tx1"/>
                </a:solidFill>
                <a:effectLst/>
                <a:latin typeface="Arial" panose="020B0604020202020204" pitchFamily="34" charset="0"/>
              </a:rPr>
              <a:t> Customer receiving the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oldbalanceDest:</a:t>
            </a:r>
            <a:r>
              <a:rPr kumimoji="0" lang="en-US" altLang="en-US" sz="1800" b="0" i="0" u="none" strike="noStrike" cap="none" normalizeH="0" baseline="0" dirty="0">
                <a:ln>
                  <a:noFill/>
                </a:ln>
                <a:solidFill>
                  <a:schemeClr val="tx1"/>
                </a:solidFill>
                <a:effectLst/>
                <a:latin typeface="Arial" panose="020B0604020202020204" pitchFamily="34" charset="0"/>
              </a:rPr>
              <a:t> Balance before transaction (missing for merchants).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newbalanceDest:</a:t>
            </a:r>
            <a:r>
              <a:rPr kumimoji="0" lang="en-US" altLang="en-US" sz="1800" b="0" i="0" u="none" strike="noStrike" cap="none" normalizeH="0" baseline="0" dirty="0">
                <a:ln>
                  <a:noFill/>
                </a:ln>
                <a:solidFill>
                  <a:schemeClr val="tx1"/>
                </a:solidFill>
                <a:effectLst/>
                <a:latin typeface="Arial" panose="020B0604020202020204" pitchFamily="34" charset="0"/>
              </a:rPr>
              <a:t> Balance after transaction (missing for merchants).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isFraud(Fraud Indicator):</a:t>
            </a: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Fraudulent activities involve account takeovers, fund transfers, and cash-out attempts.</a:t>
            </a:r>
          </a:p>
          <a:p>
            <a:pPr algn="ctr"/>
            <a:endParaRPr lang="en-IN" dirty="0"/>
          </a:p>
        </p:txBody>
      </p:sp>
      <p:sp>
        <p:nvSpPr>
          <p:cNvPr id="19" name="Arrow: Left-Up 18">
            <a:extLst>
              <a:ext uri="{FF2B5EF4-FFF2-40B4-BE49-F238E27FC236}">
                <a16:creationId xmlns:a16="http://schemas.microsoft.com/office/drawing/2014/main" id="{B6643FAB-510D-ED95-A702-5C66C8CE5428}"/>
              </a:ext>
            </a:extLst>
          </p:cNvPr>
          <p:cNvSpPr/>
          <p:nvPr/>
        </p:nvSpPr>
        <p:spPr>
          <a:xfrm rot="10800000">
            <a:off x="2351465" y="774566"/>
            <a:ext cx="4454448" cy="1713989"/>
          </a:xfrm>
          <a:prstGeom prst="leftUpArrow">
            <a:avLst>
              <a:gd name="adj1" fmla="val 9252"/>
              <a:gd name="adj2" fmla="val 15814"/>
              <a:gd name="adj3" fmla="val 25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579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D6405-36A1-EFE9-9260-7116E3CEB3A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1D02EE6-AAA8-7630-8181-7969C9EFBCBA}"/>
              </a:ext>
            </a:extLst>
          </p:cNvPr>
          <p:cNvSpPr/>
          <p:nvPr/>
        </p:nvSpPr>
        <p:spPr>
          <a:xfrm>
            <a:off x="335665" y="228361"/>
            <a:ext cx="4097439" cy="5903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l"/>
              </a:rPr>
              <a:t>Dataset Details </a:t>
            </a:r>
          </a:p>
        </p:txBody>
      </p:sp>
      <p:pic>
        <p:nvPicPr>
          <p:cNvPr id="4" name="Picture 3">
            <a:extLst>
              <a:ext uri="{FF2B5EF4-FFF2-40B4-BE49-F238E27FC236}">
                <a16:creationId xmlns:a16="http://schemas.microsoft.com/office/drawing/2014/main" id="{08EC14D2-4962-45F3-0559-E93C226A4BF1}"/>
              </a:ext>
            </a:extLst>
          </p:cNvPr>
          <p:cNvPicPr>
            <a:picLocks noChangeAspect="1"/>
          </p:cNvPicPr>
          <p:nvPr/>
        </p:nvPicPr>
        <p:blipFill>
          <a:blip r:embed="rId2"/>
          <a:stretch>
            <a:fillRect/>
          </a:stretch>
        </p:blipFill>
        <p:spPr>
          <a:xfrm>
            <a:off x="7569843" y="1245620"/>
            <a:ext cx="4494476" cy="4576446"/>
          </a:xfrm>
          <a:prstGeom prst="rect">
            <a:avLst/>
          </a:prstGeom>
        </p:spPr>
        <p:style>
          <a:lnRef idx="2">
            <a:schemeClr val="accent5">
              <a:shade val="15000"/>
            </a:schemeClr>
          </a:lnRef>
          <a:fillRef idx="1">
            <a:schemeClr val="accent5"/>
          </a:fillRef>
          <a:effectRef idx="0">
            <a:schemeClr val="accent5"/>
          </a:effectRef>
          <a:fontRef idx="minor">
            <a:schemeClr val="lt1"/>
          </a:fontRef>
        </p:style>
      </p:pic>
      <p:sp>
        <p:nvSpPr>
          <p:cNvPr id="5" name="Rectangle 4">
            <a:extLst>
              <a:ext uri="{FF2B5EF4-FFF2-40B4-BE49-F238E27FC236}">
                <a16:creationId xmlns:a16="http://schemas.microsoft.com/office/drawing/2014/main" id="{43D29705-BF25-38B7-AC67-801CA96FB25F}"/>
              </a:ext>
            </a:extLst>
          </p:cNvPr>
          <p:cNvSpPr/>
          <p:nvPr/>
        </p:nvSpPr>
        <p:spPr>
          <a:xfrm>
            <a:off x="7917082" y="228361"/>
            <a:ext cx="2999489" cy="72268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2400" dirty="0">
                <a:latin typeface="Aril"/>
              </a:rPr>
              <a:t>11,142 – Rows </a:t>
            </a:r>
            <a:br>
              <a:rPr lang="en-IN" sz="2400" dirty="0">
                <a:latin typeface="Aril"/>
              </a:rPr>
            </a:br>
            <a:r>
              <a:rPr lang="en-IN" sz="2400" dirty="0">
                <a:latin typeface="Aril"/>
              </a:rPr>
              <a:t>  10  -   Columns </a:t>
            </a:r>
          </a:p>
        </p:txBody>
      </p:sp>
      <p:sp>
        <p:nvSpPr>
          <p:cNvPr id="7" name="TextBox 6">
            <a:extLst>
              <a:ext uri="{FF2B5EF4-FFF2-40B4-BE49-F238E27FC236}">
                <a16:creationId xmlns:a16="http://schemas.microsoft.com/office/drawing/2014/main" id="{22EAD559-5122-212A-5825-F84C3722B2C5}"/>
              </a:ext>
            </a:extLst>
          </p:cNvPr>
          <p:cNvSpPr txBox="1"/>
          <p:nvPr/>
        </p:nvSpPr>
        <p:spPr>
          <a:xfrm>
            <a:off x="7569843" y="6048962"/>
            <a:ext cx="4494476" cy="70788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a:buFont typeface="Arial" panose="020B0604020202020204" pitchFamily="34" charset="0"/>
              <a:buChar char="•"/>
            </a:pPr>
            <a:r>
              <a:rPr lang="en-US" sz="2000" b="0" i="0" dirty="0">
                <a:effectLst/>
                <a:latin typeface="system-ui"/>
              </a:rPr>
              <a:t>No missing values in the dataset. Every row in every column has valid data.</a:t>
            </a:r>
          </a:p>
        </p:txBody>
      </p:sp>
      <p:graphicFrame>
        <p:nvGraphicFramePr>
          <p:cNvPr id="10" name="Diagram 9">
            <a:extLst>
              <a:ext uri="{FF2B5EF4-FFF2-40B4-BE49-F238E27FC236}">
                <a16:creationId xmlns:a16="http://schemas.microsoft.com/office/drawing/2014/main" id="{EF9F752B-EC5F-808C-9959-4F9E6E4C6A1A}"/>
              </a:ext>
            </a:extLst>
          </p:cNvPr>
          <p:cNvGraphicFramePr/>
          <p:nvPr>
            <p:extLst>
              <p:ext uri="{D42A27DB-BD31-4B8C-83A1-F6EECF244321}">
                <p14:modId xmlns:p14="http://schemas.microsoft.com/office/powerpoint/2010/main" val="2724896871"/>
              </p:ext>
            </p:extLst>
          </p:nvPr>
        </p:nvGraphicFramePr>
        <p:xfrm>
          <a:off x="127681" y="1162920"/>
          <a:ext cx="7432233" cy="4741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973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795FB5-9644-7945-1145-9CD759385B64}"/>
              </a:ext>
            </a:extLst>
          </p:cNvPr>
          <p:cNvPicPr>
            <a:picLocks noChangeAspect="1"/>
          </p:cNvPicPr>
          <p:nvPr/>
        </p:nvPicPr>
        <p:blipFill>
          <a:blip r:embed="rId2"/>
          <a:stretch>
            <a:fillRect/>
          </a:stretch>
        </p:blipFill>
        <p:spPr>
          <a:xfrm>
            <a:off x="100165" y="1594937"/>
            <a:ext cx="8476675" cy="3416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A943ECC0-0CA9-D9D3-03B6-2B4ECA30D350}"/>
              </a:ext>
            </a:extLst>
          </p:cNvPr>
          <p:cNvSpPr/>
          <p:nvPr/>
        </p:nvSpPr>
        <p:spPr>
          <a:xfrm>
            <a:off x="100165" y="150469"/>
            <a:ext cx="4109012" cy="914400"/>
          </a:xfrm>
          <a:prstGeom prst="rect">
            <a:avLst/>
          </a:prstGeom>
          <a:scene3d>
            <a:camera prst="orthographicFront"/>
            <a:lightRig rig="harsh" dir="t"/>
          </a:scene3d>
          <a:sp3d>
            <a:bevelT prst="convex"/>
          </a:sp3d>
        </p:spPr>
        <p:style>
          <a:lnRef idx="3">
            <a:schemeClr val="lt1"/>
          </a:lnRef>
          <a:fillRef idx="1">
            <a:schemeClr val="accent4"/>
          </a:fillRef>
          <a:effectRef idx="1">
            <a:schemeClr val="accent4"/>
          </a:effectRef>
          <a:fontRef idx="minor">
            <a:schemeClr val="lt1"/>
          </a:fontRef>
        </p:style>
        <p:txBody>
          <a:bodyPr rtlCol="0" anchor="ctr">
            <a:sp3d extrusionH="57150" prstMaterial="matte">
              <a:bevelT w="63500" h="12700" prst="angle"/>
              <a:contourClr>
                <a:schemeClr val="bg1">
                  <a:lumMod val="65000"/>
                </a:schemeClr>
              </a:contourClr>
            </a:sp3d>
          </a:bodyPr>
          <a:lstStyle/>
          <a:p>
            <a:pPr algn="ctr"/>
            <a:r>
              <a:rPr lang="en-IN" b="1" dirty="0">
                <a:ln/>
                <a:solidFill>
                  <a:schemeClr val="bg1">
                    <a:lumMod val="10000"/>
                  </a:schemeClr>
                </a:solidFill>
                <a:latin typeface="Aril"/>
              </a:rPr>
              <a:t>TYPES OF TRASACTIONS AND NUMBER OF TRASACTION </a:t>
            </a:r>
            <a:br>
              <a:rPr lang="en-IN" b="1" dirty="0">
                <a:ln/>
                <a:solidFill>
                  <a:schemeClr val="bg1">
                    <a:lumMod val="10000"/>
                  </a:schemeClr>
                </a:solidFill>
                <a:latin typeface="Aril"/>
              </a:rPr>
            </a:br>
            <a:r>
              <a:rPr lang="en-IN" b="1" dirty="0">
                <a:ln/>
                <a:solidFill>
                  <a:schemeClr val="bg1">
                    <a:lumMod val="10000"/>
                  </a:schemeClr>
                </a:solidFill>
                <a:latin typeface="Aril"/>
              </a:rPr>
              <a:t>HAPPENING </a:t>
            </a:r>
          </a:p>
        </p:txBody>
      </p:sp>
      <p:sp>
        <p:nvSpPr>
          <p:cNvPr id="15" name="TextBox 14">
            <a:extLst>
              <a:ext uri="{FF2B5EF4-FFF2-40B4-BE49-F238E27FC236}">
                <a16:creationId xmlns:a16="http://schemas.microsoft.com/office/drawing/2014/main" id="{6761DF5D-0BA5-DDC0-38D7-E1A0DA48B58C}"/>
              </a:ext>
            </a:extLst>
          </p:cNvPr>
          <p:cNvSpPr txBox="1"/>
          <p:nvPr/>
        </p:nvSpPr>
        <p:spPr>
          <a:xfrm>
            <a:off x="100164" y="5378810"/>
            <a:ext cx="8476675"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b="1" dirty="0">
                <a:latin typeface="system-ui"/>
              </a:rPr>
              <a:t>D</a:t>
            </a:r>
            <a:r>
              <a:rPr lang="en-US" b="1" i="0" dirty="0">
                <a:effectLst/>
                <a:latin typeface="system-ui"/>
              </a:rPr>
              <a:t>ata has been grouped based on the type column, and the count of non-null values in each column has been calculated. It helps to see how many transactions there are for each type.</a:t>
            </a:r>
          </a:p>
        </p:txBody>
      </p:sp>
      <p:pic>
        <p:nvPicPr>
          <p:cNvPr id="2052" name="Picture 4" descr="Money Transaction Images - Free Download on Freepik">
            <a:extLst>
              <a:ext uri="{FF2B5EF4-FFF2-40B4-BE49-F238E27FC236}">
                <a16:creationId xmlns:a16="http://schemas.microsoft.com/office/drawing/2014/main" id="{88000BEE-4BBC-DAD1-46EA-EE3EADEDDF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5737" y="0"/>
            <a:ext cx="3476262"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9" name="3D Model 18" descr="Cash Stack">
                <a:extLst>
                  <a:ext uri="{FF2B5EF4-FFF2-40B4-BE49-F238E27FC236}">
                    <a16:creationId xmlns:a16="http://schemas.microsoft.com/office/drawing/2014/main" id="{A4BC51BC-2D6E-2FBB-7DE0-B423BBB10B69}"/>
                  </a:ext>
                </a:extLst>
              </p:cNvPr>
              <p:cNvGraphicFramePr>
                <a:graphicFrameLocks noChangeAspect="1"/>
              </p:cNvGraphicFramePr>
              <p:nvPr>
                <p:extLst>
                  <p:ext uri="{D42A27DB-BD31-4B8C-83A1-F6EECF244321}">
                    <p14:modId xmlns:p14="http://schemas.microsoft.com/office/powerpoint/2010/main" val="1682314112"/>
                  </p:ext>
                </p:extLst>
              </p:nvPr>
            </p:nvGraphicFramePr>
            <p:xfrm>
              <a:off x="8068956" y="5773692"/>
              <a:ext cx="646780" cy="1084308"/>
            </p:xfrm>
            <a:graphic>
              <a:graphicData uri="http://schemas.microsoft.com/office/drawing/2017/model3d">
                <am3d:model3d r:embed="rId4">
                  <am3d:spPr>
                    <a:xfrm>
                      <a:off x="0" y="0"/>
                      <a:ext cx="646780" cy="1084308"/>
                    </a:xfrm>
                    <a:prstGeom prst="rect">
                      <a:avLst/>
                    </a:prstGeom>
                  </am3d:spPr>
                  <am3d:camera>
                    <am3d:pos x="0" y="0" z="59079709"/>
                    <am3d:up dx="0" dy="36000000" dz="0"/>
                    <am3d:lookAt x="0" y="0" z="0"/>
                    <am3d:perspective fov="2700000"/>
                  </am3d:camera>
                  <am3d:trans>
                    <am3d:meterPerModelUnit n="1801295" d="1000000"/>
                    <am3d:preTrans dx="72610" dy="-17721820" dz="-951050"/>
                    <am3d:scale>
                      <am3d:sx n="1000000" d="1000000"/>
                      <am3d:sy n="1000000" d="1000000"/>
                      <am3d:sz n="1000000" d="1000000"/>
                    </am3d:scale>
                    <am3d:rot ax="1338241" ay="-1790871" az="-692351"/>
                    <am3d:postTrans dx="0" dy="0" dz="0"/>
                  </am3d:trans>
                  <am3d:raster rName="Office3DRenderer" rVer="16.0.8326">
                    <am3d:blip r:embed="rId5"/>
                  </am3d:raster>
                  <am3d:objViewport viewportSz="1103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Cash Stack">
                <a:extLst>
                  <a:ext uri="{FF2B5EF4-FFF2-40B4-BE49-F238E27FC236}">
                    <a16:creationId xmlns:a16="http://schemas.microsoft.com/office/drawing/2014/main" id="{A4BC51BC-2D6E-2FBB-7DE0-B423BBB10B69}"/>
                  </a:ext>
                </a:extLst>
              </p:cNvPr>
              <p:cNvPicPr>
                <a:picLocks noGrp="1" noRot="1" noChangeAspect="1" noMove="1" noResize="1" noEditPoints="1" noAdjustHandles="1" noChangeArrowheads="1" noChangeShapeType="1" noCrop="1"/>
              </p:cNvPicPr>
              <p:nvPr/>
            </p:nvPicPr>
            <p:blipFill>
              <a:blip r:embed="rId5"/>
              <a:stretch>
                <a:fillRect/>
              </a:stretch>
            </p:blipFill>
            <p:spPr>
              <a:xfrm>
                <a:off x="8068956" y="5773692"/>
                <a:ext cx="646780" cy="1084308"/>
              </a:xfrm>
              <a:prstGeom prst="rect">
                <a:avLst/>
              </a:prstGeom>
            </p:spPr>
          </p:pic>
        </mc:Fallback>
      </mc:AlternateContent>
    </p:spTree>
    <p:extLst>
      <p:ext uri="{BB962C8B-B14F-4D97-AF65-F5344CB8AC3E}">
        <p14:creationId xmlns:p14="http://schemas.microsoft.com/office/powerpoint/2010/main" val="1002491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BF6C6D-D406-4406-AE28-497FAA2D43EE}"/>
              </a:ext>
            </a:extLst>
          </p:cNvPr>
          <p:cNvPicPr>
            <a:picLocks noChangeAspect="1"/>
          </p:cNvPicPr>
          <p:nvPr/>
        </p:nvPicPr>
        <p:blipFill>
          <a:blip r:embed="rId3"/>
          <a:stretch>
            <a:fillRect/>
          </a:stretch>
        </p:blipFill>
        <p:spPr>
          <a:xfrm>
            <a:off x="113070" y="1269093"/>
            <a:ext cx="11965859" cy="2776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F2139AAA-2717-1B16-A46C-4DCA10F751C2}"/>
              </a:ext>
            </a:extLst>
          </p:cNvPr>
          <p:cNvSpPr/>
          <p:nvPr/>
        </p:nvSpPr>
        <p:spPr>
          <a:xfrm>
            <a:off x="5403634" y="240403"/>
            <a:ext cx="5046563" cy="914400"/>
          </a:xfrm>
          <a:prstGeom prst="rect">
            <a:avLst/>
          </a:prstGeom>
          <a:ln w="9525"/>
          <a:effectLst>
            <a:softEdge rad="12700"/>
          </a:effectLst>
        </p:spPr>
        <p:style>
          <a:lnRef idx="1">
            <a:schemeClr val="accent5"/>
          </a:lnRef>
          <a:fillRef idx="2">
            <a:schemeClr val="accent5"/>
          </a:fillRef>
          <a:effectRef idx="1">
            <a:schemeClr val="accent5"/>
          </a:effectRef>
          <a:fontRef idx="minor">
            <a:schemeClr val="dk1"/>
          </a:fontRef>
        </p:style>
        <p:txBody>
          <a:bodyPr rtlCol="0" anchor="ctr">
            <a:sp3d extrusionH="57150" prstMaterial="matte">
              <a:bevelT w="63500" h="12700" prst="angle"/>
              <a:contourClr>
                <a:schemeClr val="bg1">
                  <a:lumMod val="65000"/>
                </a:schemeClr>
              </a:contourClr>
            </a:sp3d>
          </a:bodyPr>
          <a:lstStyle/>
          <a:p>
            <a:r>
              <a:rPr lang="en-IN" sz="2000" dirty="0">
                <a:ln w="12700">
                  <a:solidFill>
                    <a:schemeClr val="bg2">
                      <a:lumMod val="10000"/>
                    </a:schemeClr>
                  </a:solidFill>
                  <a:prstDash val="solid"/>
                </a:ln>
                <a:solidFill>
                  <a:schemeClr val="bg1">
                    <a:lumMod val="10000"/>
                  </a:schemeClr>
                </a:solidFill>
                <a:latin typeface="Aril"/>
              </a:rPr>
              <a:t>BASIC STATISTICS AND INSIGHTS </a:t>
            </a:r>
          </a:p>
        </p:txBody>
      </p:sp>
      <p:sp>
        <p:nvSpPr>
          <p:cNvPr id="21" name="Rectangle 20">
            <a:extLst>
              <a:ext uri="{FF2B5EF4-FFF2-40B4-BE49-F238E27FC236}">
                <a16:creationId xmlns:a16="http://schemas.microsoft.com/office/drawing/2014/main" id="{D2005E71-E262-A7CE-6D8B-54E8C5DA9E2F}"/>
              </a:ext>
            </a:extLst>
          </p:cNvPr>
          <p:cNvSpPr/>
          <p:nvPr/>
        </p:nvSpPr>
        <p:spPr>
          <a:xfrm>
            <a:off x="88490" y="4124618"/>
            <a:ext cx="2615382" cy="2702212"/>
          </a:xfrm>
          <a:prstGeom prst="rect">
            <a:avLst/>
          </a:prstGeom>
        </p:spPr>
        <p:style>
          <a:lnRef idx="1">
            <a:schemeClr val="accent5"/>
          </a:lnRef>
          <a:fillRef idx="2">
            <a:schemeClr val="accent5"/>
          </a:fillRef>
          <a:effectRef idx="1">
            <a:schemeClr val="accent5"/>
          </a:effectRef>
          <a:fontRef idx="minor">
            <a:schemeClr val="dk1"/>
          </a:fontRef>
        </p:style>
        <p:txBody>
          <a:bodyPr rtlCol="0" anchor="t">
            <a:scene3d>
              <a:camera prst="perspectiveFront"/>
              <a:lightRig rig="threePt" dir="t"/>
            </a:scene3d>
          </a:bodyPr>
          <a:lstStyle/>
          <a:p>
            <a:r>
              <a:rPr lang="en-IN" sz="1400" dirty="0">
                <a:ln w="0"/>
                <a:solidFill>
                  <a:schemeClr val="tx1"/>
                </a:solidFill>
                <a:latin typeface="system-ui"/>
              </a:rPr>
              <a:t>amount:</a:t>
            </a:r>
          </a:p>
          <a:p>
            <a:pPr marL="285750" indent="-285750">
              <a:buFont typeface="Arial" panose="020B0604020202020204" pitchFamily="34" charset="0"/>
              <a:buChar char="•"/>
            </a:pPr>
            <a:r>
              <a:rPr lang="en-IN" sz="1400" dirty="0">
                <a:ln w="0"/>
                <a:solidFill>
                  <a:schemeClr val="tx1"/>
                </a:solidFill>
                <a:latin typeface="system-ui"/>
              </a:rPr>
              <a:t> mean- average transaction amount of- 213K.</a:t>
            </a:r>
          </a:p>
          <a:p>
            <a:pPr marL="285750" indent="-285750">
              <a:buFont typeface="Arial" panose="020B0604020202020204" pitchFamily="34" charset="0"/>
              <a:buChar char="•"/>
            </a:pPr>
            <a:r>
              <a:rPr lang="en-US" sz="1400" b="0" i="0" dirty="0">
                <a:effectLst/>
                <a:latin typeface="system-ui"/>
              </a:rPr>
              <a:t>std - 7.6 million , so much  difference </a:t>
            </a:r>
            <a:r>
              <a:rPr lang="en-US" sz="1400" dirty="0">
                <a:latin typeface="system-ui"/>
              </a:rPr>
              <a:t>in </a:t>
            </a:r>
            <a:r>
              <a:rPr lang="en-US" sz="1400" b="0" i="0" dirty="0">
                <a:effectLst/>
                <a:latin typeface="system-ui"/>
              </a:rPr>
              <a:t>transactions amount. </a:t>
            </a:r>
          </a:p>
          <a:p>
            <a:pPr marL="285750" indent="-285750">
              <a:buFont typeface="Arial" panose="020B0604020202020204" pitchFamily="34" charset="0"/>
              <a:buChar char="•"/>
            </a:pPr>
            <a:r>
              <a:rPr lang="en-US" sz="1400" b="0" i="0" dirty="0">
                <a:effectLst/>
                <a:latin typeface="system-ui"/>
              </a:rPr>
              <a:t>Min-smallest transaction amount was 239K </a:t>
            </a:r>
          </a:p>
          <a:p>
            <a:pPr marL="285750" indent="-285750">
              <a:buFont typeface="Arial" panose="020B0604020202020204" pitchFamily="34" charset="0"/>
              <a:buChar char="•"/>
            </a:pPr>
            <a:r>
              <a:rPr lang="en-US" sz="1400" b="0" i="0" dirty="0">
                <a:effectLst/>
                <a:latin typeface="system-ui"/>
              </a:rPr>
              <a:t>25%- 25% of transactions are below 494K </a:t>
            </a:r>
          </a:p>
          <a:p>
            <a:pPr marL="285750" indent="-285750">
              <a:buFont typeface="Arial" panose="020B0604020202020204" pitchFamily="34" charset="0"/>
              <a:buChar char="•"/>
            </a:pPr>
            <a:r>
              <a:rPr lang="en-IN" sz="1400" b="0" i="0" dirty="0">
                <a:effectLst/>
                <a:latin typeface="system-ui"/>
              </a:rPr>
              <a:t>75% - are below 1.54 million.</a:t>
            </a:r>
          </a:p>
          <a:p>
            <a:pPr marL="285750" indent="-285750">
              <a:buFont typeface="Arial" panose="020B0604020202020204" pitchFamily="34" charset="0"/>
              <a:buChar char="•"/>
            </a:pPr>
            <a:r>
              <a:rPr lang="en-IN" sz="1400" dirty="0">
                <a:ln w="0"/>
                <a:solidFill>
                  <a:schemeClr val="tx1"/>
                </a:solidFill>
                <a:latin typeface="system-ui"/>
              </a:rPr>
              <a:t>Maximum – 10 million</a:t>
            </a:r>
            <a:endParaRPr lang="en-IN" sz="1400" dirty="0">
              <a:ln w="0"/>
              <a:solidFill>
                <a:schemeClr val="tx1"/>
              </a:solidFill>
              <a:effectLst>
                <a:outerShdw blurRad="38100" dist="19050" dir="2700000" algn="tl" rotWithShape="0">
                  <a:schemeClr val="dk1">
                    <a:alpha val="40000"/>
                  </a:schemeClr>
                </a:outerShdw>
              </a:effectLst>
              <a:latin typeface="Arial "/>
            </a:endParaRPr>
          </a:p>
        </p:txBody>
      </p:sp>
      <p:sp>
        <p:nvSpPr>
          <p:cNvPr id="26" name="Rectangle 25">
            <a:extLst>
              <a:ext uri="{FF2B5EF4-FFF2-40B4-BE49-F238E27FC236}">
                <a16:creationId xmlns:a16="http://schemas.microsoft.com/office/drawing/2014/main" id="{58419306-7755-815F-0E21-D27DE973051A}"/>
              </a:ext>
            </a:extLst>
          </p:cNvPr>
          <p:cNvSpPr/>
          <p:nvPr/>
        </p:nvSpPr>
        <p:spPr>
          <a:xfrm>
            <a:off x="2782528" y="4117499"/>
            <a:ext cx="4008171" cy="27164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IN" b="0" i="0" dirty="0">
              <a:effectLst/>
              <a:latin typeface="system-ui"/>
            </a:endParaRPr>
          </a:p>
          <a:p>
            <a:endParaRPr lang="en-IN" sz="1400" dirty="0">
              <a:latin typeface="system-ui"/>
            </a:endParaRPr>
          </a:p>
          <a:p>
            <a:r>
              <a:rPr lang="en-IN" sz="1400" b="0" i="0" dirty="0">
                <a:effectLst/>
                <a:latin typeface="system-ui"/>
              </a:rPr>
              <a:t>oldbalanceOrg </a:t>
            </a:r>
            <a:r>
              <a:rPr lang="en-US" sz="1400" b="0" i="0" dirty="0">
                <a:effectLst/>
                <a:latin typeface="system-ui"/>
              </a:rPr>
              <a:t>–</a:t>
            </a:r>
          </a:p>
          <a:p>
            <a:pPr marL="285750" indent="-285750">
              <a:buFont typeface="Arial" panose="020B0604020202020204" pitchFamily="34" charset="0"/>
              <a:buChar char="•"/>
            </a:pPr>
            <a:r>
              <a:rPr lang="en-US" sz="1400" b="0" i="0" dirty="0">
                <a:effectLst/>
                <a:latin typeface="system-ui"/>
              </a:rPr>
              <a:t>mean- average balance is 9.24 lakhs in account holders.</a:t>
            </a:r>
          </a:p>
          <a:p>
            <a:pPr marL="285750" indent="-285750">
              <a:buFont typeface="Arial" panose="020B0604020202020204" pitchFamily="34" charset="0"/>
              <a:buChar char="•"/>
            </a:pPr>
            <a:r>
              <a:rPr lang="en-US" sz="1400" dirty="0">
                <a:latin typeface="system-ui"/>
              </a:rPr>
              <a:t>Std - </a:t>
            </a:r>
            <a:r>
              <a:rPr lang="en-US" sz="1400" b="0" i="0" dirty="0">
                <a:effectLst/>
                <a:latin typeface="system-ui"/>
              </a:rPr>
              <a:t> 2.14 million,  differences in customers bal. before the transaction.</a:t>
            </a:r>
          </a:p>
          <a:p>
            <a:pPr marL="285750" indent="-285750">
              <a:buFont typeface="Arial" panose="020B0604020202020204" pitchFamily="34" charset="0"/>
              <a:buChar char="•"/>
            </a:pPr>
            <a:r>
              <a:rPr lang="en-US" sz="1400" b="0" i="0" dirty="0">
                <a:effectLst/>
                <a:latin typeface="system-ui"/>
              </a:rPr>
              <a:t>25%-  25% of customers had  bal. below 427 before the transaction</a:t>
            </a:r>
          </a:p>
          <a:p>
            <a:pPr marL="285750" indent="-285750">
              <a:buFont typeface="Arial" panose="020B0604020202020204" pitchFamily="34" charset="0"/>
              <a:buChar char="•"/>
            </a:pPr>
            <a:r>
              <a:rPr lang="en-IN" sz="1400" b="0" i="0" dirty="0">
                <a:effectLst/>
                <a:latin typeface="system-ui"/>
              </a:rPr>
              <a:t>50%-before transactions is 28,169.50</a:t>
            </a:r>
            <a:br>
              <a:rPr lang="en-IN" sz="1400" b="0" i="0" dirty="0">
                <a:effectLst/>
                <a:latin typeface="system-ui"/>
              </a:rPr>
            </a:br>
            <a:r>
              <a:rPr lang="en-IN" sz="1400" b="0" i="0" dirty="0">
                <a:effectLst/>
                <a:latin typeface="system-ui"/>
              </a:rPr>
              <a:t>75%- </a:t>
            </a:r>
            <a:r>
              <a:rPr lang="en-US" sz="1400" b="0" i="0" dirty="0">
                <a:effectLst/>
                <a:latin typeface="system-ui"/>
              </a:rPr>
              <a:t>75% of customers had balances below 304,085.50</a:t>
            </a:r>
          </a:p>
          <a:p>
            <a:pPr marL="285750" indent="-285750">
              <a:buFont typeface="Arial" panose="020B0604020202020204" pitchFamily="34" charset="0"/>
              <a:buChar char="•"/>
            </a:pPr>
            <a:r>
              <a:rPr lang="en-US" sz="1400" dirty="0">
                <a:latin typeface="system-ui"/>
              </a:rPr>
              <a:t>Max- </a:t>
            </a:r>
            <a:r>
              <a:rPr lang="en-IN" sz="1400" b="0" i="0" dirty="0">
                <a:effectLst/>
                <a:latin typeface="system-ui"/>
              </a:rPr>
              <a:t>highest </a:t>
            </a:r>
            <a:r>
              <a:rPr lang="en-US" sz="1400" dirty="0">
                <a:latin typeface="system-ui"/>
              </a:rPr>
              <a:t>B</a:t>
            </a:r>
            <a:r>
              <a:rPr lang="en-US" sz="1400" b="0" i="0" dirty="0">
                <a:effectLst/>
                <a:latin typeface="system-ui"/>
              </a:rPr>
              <a:t>alance before the transaction was 19.9 million.</a:t>
            </a:r>
          </a:p>
          <a:p>
            <a:endParaRPr lang="en-US" sz="1400" dirty="0">
              <a:latin typeface="system-ui"/>
            </a:endParaRPr>
          </a:p>
          <a:p>
            <a:endParaRPr lang="en-IN" dirty="0"/>
          </a:p>
        </p:txBody>
      </p:sp>
      <p:sp>
        <p:nvSpPr>
          <p:cNvPr id="27" name="Rectangle 26">
            <a:extLst>
              <a:ext uri="{FF2B5EF4-FFF2-40B4-BE49-F238E27FC236}">
                <a16:creationId xmlns:a16="http://schemas.microsoft.com/office/drawing/2014/main" id="{C9E40619-22A9-E1C7-71B1-9FB0A66EE3BA}"/>
              </a:ext>
            </a:extLst>
          </p:cNvPr>
          <p:cNvSpPr/>
          <p:nvPr/>
        </p:nvSpPr>
        <p:spPr>
          <a:xfrm>
            <a:off x="6869355" y="4124618"/>
            <a:ext cx="2920185" cy="1399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sz="1400" b="0" i="0" dirty="0">
                <a:effectLst/>
                <a:latin typeface="system-ui"/>
              </a:rPr>
              <a:t>newbalanceOrig- </a:t>
            </a:r>
          </a:p>
          <a:p>
            <a:pPr marL="285750" indent="-285750">
              <a:buFont typeface="Arial" panose="020B0604020202020204" pitchFamily="34" charset="0"/>
              <a:buChar char="•"/>
            </a:pPr>
            <a:r>
              <a:rPr lang="en-IN" sz="1400" b="0" i="0" dirty="0">
                <a:effectLst/>
                <a:latin typeface="system-ui"/>
              </a:rPr>
              <a:t>median value,</a:t>
            </a:r>
            <a:r>
              <a:rPr lang="en-US" sz="1400" b="0" i="0" dirty="0">
                <a:effectLst/>
                <a:latin typeface="system-ui"/>
              </a:rPr>
              <a:t> after transaction, remaining balance </a:t>
            </a:r>
            <a:r>
              <a:rPr lang="en-US" sz="1400" dirty="0">
                <a:latin typeface="system-ui"/>
              </a:rPr>
              <a:t>will </a:t>
            </a:r>
            <a:r>
              <a:rPr lang="en-US" sz="1400" b="0" i="0" dirty="0">
                <a:effectLst/>
                <a:latin typeface="system-ui"/>
              </a:rPr>
              <a:t>be very less or Zero </a:t>
            </a:r>
            <a:endParaRPr lang="en-IN" sz="1400" dirty="0"/>
          </a:p>
        </p:txBody>
      </p:sp>
      <p:sp>
        <p:nvSpPr>
          <p:cNvPr id="32" name="Rectangle 31">
            <a:extLst>
              <a:ext uri="{FF2B5EF4-FFF2-40B4-BE49-F238E27FC236}">
                <a16:creationId xmlns:a16="http://schemas.microsoft.com/office/drawing/2014/main" id="{C50F6839-5B98-8F55-4341-69CDAD632CF4}"/>
              </a:ext>
            </a:extLst>
          </p:cNvPr>
          <p:cNvSpPr/>
          <p:nvPr/>
        </p:nvSpPr>
        <p:spPr>
          <a:xfrm>
            <a:off x="6869356" y="5638563"/>
            <a:ext cx="2920184" cy="11882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1400" b="0" i="0" dirty="0">
                <a:effectLst/>
                <a:latin typeface="system-ui"/>
              </a:rPr>
              <a:t>oldbalanceDest &amp; newbalanceDest (RECIEVER'S BALANCE)-</a:t>
            </a:r>
          </a:p>
          <a:p>
            <a:pPr marL="285750" indent="-285750">
              <a:buFont typeface="Arial" panose="020B0604020202020204" pitchFamily="34" charset="0"/>
              <a:buChar char="•"/>
            </a:pPr>
            <a:r>
              <a:rPr lang="en-IN" sz="1400" b="0" i="0" dirty="0">
                <a:effectLst/>
                <a:latin typeface="system-ui"/>
              </a:rPr>
              <a:t> </a:t>
            </a:r>
            <a:r>
              <a:rPr lang="en-US" sz="1400" b="0" i="0" dirty="0">
                <a:effectLst/>
                <a:latin typeface="system-ui"/>
              </a:rPr>
              <a:t>maximum balance is 3.46 crore </a:t>
            </a:r>
            <a:endParaRPr lang="en-IN" sz="1400" dirty="0"/>
          </a:p>
        </p:txBody>
      </p:sp>
      <p:sp>
        <p:nvSpPr>
          <p:cNvPr id="33" name="Rectangle 32">
            <a:extLst>
              <a:ext uri="{FF2B5EF4-FFF2-40B4-BE49-F238E27FC236}">
                <a16:creationId xmlns:a16="http://schemas.microsoft.com/office/drawing/2014/main" id="{5424AFE7-33C9-744C-18FE-6E1545592E38}"/>
              </a:ext>
            </a:extLst>
          </p:cNvPr>
          <p:cNvSpPr/>
          <p:nvPr/>
        </p:nvSpPr>
        <p:spPr>
          <a:xfrm>
            <a:off x="9868196" y="4117498"/>
            <a:ext cx="2254978" cy="27093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0" i="0" dirty="0">
                <a:effectLst/>
                <a:latin typeface="system-ui"/>
              </a:rPr>
              <a:t>isFraud(Fraud Detection)- </a:t>
            </a:r>
          </a:p>
          <a:p>
            <a:pPr marL="285750" indent="-285750">
              <a:buFont typeface="Arial" panose="020B0604020202020204" pitchFamily="34" charset="0"/>
              <a:buChar char="•"/>
            </a:pPr>
            <a:r>
              <a:rPr lang="en-IN" sz="1400" b="0" i="0" dirty="0">
                <a:effectLst/>
                <a:latin typeface="system-ui"/>
              </a:rPr>
              <a:t>10.2% transactions are fraudulent(Fraud) </a:t>
            </a:r>
          </a:p>
          <a:p>
            <a:pPr marL="285750" indent="-285750">
              <a:buFont typeface="Arial" panose="020B0604020202020204" pitchFamily="34" charset="0"/>
              <a:buChar char="•"/>
            </a:pPr>
            <a:r>
              <a:rPr lang="en-IN" sz="1400" b="0" i="0" dirty="0">
                <a:effectLst/>
                <a:latin typeface="system-ui"/>
              </a:rPr>
              <a:t>50%- </a:t>
            </a:r>
            <a:r>
              <a:rPr lang="en-US" sz="1400" b="0" i="0" dirty="0">
                <a:effectLst/>
                <a:latin typeface="system-ui"/>
              </a:rPr>
              <a:t> median is 0, means mostly transactions are not fraudulent.</a:t>
            </a:r>
          </a:p>
          <a:p>
            <a:pPr marL="285750" indent="-285750">
              <a:buFont typeface="Arial" panose="020B0604020202020204" pitchFamily="34" charset="0"/>
              <a:buChar char="•"/>
            </a:pPr>
            <a:r>
              <a:rPr lang="en-US" sz="1400" b="0" i="0" dirty="0">
                <a:effectLst/>
                <a:latin typeface="system-ui"/>
              </a:rPr>
              <a:t>max – max value is 1, representing fraudulent transactions.</a:t>
            </a:r>
            <a:endParaRPr lang="en-IN" sz="1400" dirty="0"/>
          </a:p>
        </p:txBody>
      </p:sp>
      <p:pic>
        <p:nvPicPr>
          <p:cNvPr id="3074" name="Picture 2" descr="Say We Want &quot;Insight ...">
            <a:extLst>
              <a:ext uri="{FF2B5EF4-FFF2-40B4-BE49-F238E27FC236}">
                <a16:creationId xmlns:a16="http://schemas.microsoft.com/office/drawing/2014/main" id="{5490A7DF-D4BF-B8AA-26BF-52AF765E8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16" y="31170"/>
            <a:ext cx="5152103" cy="116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1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A0FEE6-E699-E3F8-8B28-4B9D9BB3DFF8}"/>
              </a:ext>
            </a:extLst>
          </p:cNvPr>
          <p:cNvPicPr>
            <a:picLocks noChangeAspect="1"/>
          </p:cNvPicPr>
          <p:nvPr/>
        </p:nvPicPr>
        <p:blipFill>
          <a:blip r:embed="rId2"/>
          <a:stretch>
            <a:fillRect/>
          </a:stretch>
        </p:blipFill>
        <p:spPr>
          <a:xfrm>
            <a:off x="556913" y="1999246"/>
            <a:ext cx="2623677" cy="990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6BA2E81-4840-6222-31F8-87D80BCA3F35}"/>
              </a:ext>
            </a:extLst>
          </p:cNvPr>
          <p:cNvPicPr>
            <a:picLocks noChangeAspect="1"/>
          </p:cNvPicPr>
          <p:nvPr/>
        </p:nvPicPr>
        <p:blipFill>
          <a:blip r:embed="rId3"/>
          <a:stretch>
            <a:fillRect/>
          </a:stretch>
        </p:blipFill>
        <p:spPr>
          <a:xfrm>
            <a:off x="8663979" y="1999246"/>
            <a:ext cx="2810267" cy="1019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088A767-1DF1-92F3-5D54-51A6C246920E}"/>
              </a:ext>
            </a:extLst>
          </p:cNvPr>
          <p:cNvPicPr>
            <a:picLocks noChangeAspect="1"/>
          </p:cNvPicPr>
          <p:nvPr/>
        </p:nvPicPr>
        <p:blipFill>
          <a:blip r:embed="rId4"/>
          <a:stretch>
            <a:fillRect/>
          </a:stretch>
        </p:blipFill>
        <p:spPr>
          <a:xfrm>
            <a:off x="4680154" y="3018563"/>
            <a:ext cx="2831691" cy="2781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B11D84AF-FBDC-8339-9A5A-09D0078EA009}"/>
              </a:ext>
            </a:extLst>
          </p:cNvPr>
          <p:cNvSpPr/>
          <p:nvPr/>
        </p:nvSpPr>
        <p:spPr>
          <a:xfrm>
            <a:off x="4630367" y="383457"/>
            <a:ext cx="2931264"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Unique values </a:t>
            </a:r>
          </a:p>
        </p:txBody>
      </p:sp>
      <p:sp>
        <p:nvSpPr>
          <p:cNvPr id="11" name="Rectangle: Rounded Corners 10">
            <a:extLst>
              <a:ext uri="{FF2B5EF4-FFF2-40B4-BE49-F238E27FC236}">
                <a16:creationId xmlns:a16="http://schemas.microsoft.com/office/drawing/2014/main" id="{053630A3-DCD4-6E10-7F3A-09EFCD4F3BC2}"/>
              </a:ext>
            </a:extLst>
          </p:cNvPr>
          <p:cNvSpPr/>
          <p:nvPr/>
        </p:nvSpPr>
        <p:spPr>
          <a:xfrm>
            <a:off x="8603480" y="383457"/>
            <a:ext cx="2931264" cy="914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Mostly fraud transitions type </a:t>
            </a:r>
          </a:p>
        </p:txBody>
      </p:sp>
      <p:sp>
        <p:nvSpPr>
          <p:cNvPr id="12" name="Rectangle: Rounded Corners 11">
            <a:extLst>
              <a:ext uri="{FF2B5EF4-FFF2-40B4-BE49-F238E27FC236}">
                <a16:creationId xmlns:a16="http://schemas.microsoft.com/office/drawing/2014/main" id="{5303E2AB-4BEB-558F-7148-95559540D4A4}"/>
              </a:ext>
            </a:extLst>
          </p:cNvPr>
          <p:cNvSpPr/>
          <p:nvPr/>
        </p:nvSpPr>
        <p:spPr>
          <a:xfrm>
            <a:off x="403119" y="383457"/>
            <a:ext cx="2931264"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balance check </a:t>
            </a:r>
          </a:p>
        </p:txBody>
      </p:sp>
      <p:cxnSp>
        <p:nvCxnSpPr>
          <p:cNvPr id="14" name="Straight Arrow Connector 13">
            <a:extLst>
              <a:ext uri="{FF2B5EF4-FFF2-40B4-BE49-F238E27FC236}">
                <a16:creationId xmlns:a16="http://schemas.microsoft.com/office/drawing/2014/main" id="{15BEA1A7-D31C-6FA6-D844-B1BA374AAFFA}"/>
              </a:ext>
            </a:extLst>
          </p:cNvPr>
          <p:cNvCxnSpPr>
            <a:cxnSpLocks/>
          </p:cNvCxnSpPr>
          <p:nvPr/>
        </p:nvCxnSpPr>
        <p:spPr>
          <a:xfrm>
            <a:off x="3038168" y="1056982"/>
            <a:ext cx="5625811" cy="12634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960AEC3-31B8-0DE8-E0CA-0B3EA73A104A}"/>
              </a:ext>
            </a:extLst>
          </p:cNvPr>
          <p:cNvCxnSpPr>
            <a:cxnSpLocks/>
            <a:endCxn id="5" idx="3"/>
          </p:cNvCxnSpPr>
          <p:nvPr/>
        </p:nvCxnSpPr>
        <p:spPr>
          <a:xfrm flipH="1">
            <a:off x="3180590" y="1056982"/>
            <a:ext cx="5697939" cy="1437633"/>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38108812-F9D5-104E-4E27-0F4E8064D739}"/>
              </a:ext>
            </a:extLst>
          </p:cNvPr>
          <p:cNvCxnSpPr>
            <a:cxnSpLocks/>
            <a:endCxn id="9" idx="0"/>
          </p:cNvCxnSpPr>
          <p:nvPr/>
        </p:nvCxnSpPr>
        <p:spPr>
          <a:xfrm flipH="1">
            <a:off x="6096000" y="1137274"/>
            <a:ext cx="9830" cy="18812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6" name="Rectangle 35">
            <a:extLst>
              <a:ext uri="{FF2B5EF4-FFF2-40B4-BE49-F238E27FC236}">
                <a16:creationId xmlns:a16="http://schemas.microsoft.com/office/drawing/2014/main" id="{03938FD7-E1C8-A8F3-9D23-B0B104EE95E7}"/>
              </a:ext>
            </a:extLst>
          </p:cNvPr>
          <p:cNvSpPr/>
          <p:nvPr/>
        </p:nvSpPr>
        <p:spPr>
          <a:xfrm>
            <a:off x="556912" y="3365933"/>
            <a:ext cx="2623677" cy="27087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IN" sz="1400" b="1" i="0" spc="50" dirty="0">
                <a:ln w="0"/>
                <a:solidFill>
                  <a:schemeClr val="tx1"/>
                </a:solidFill>
                <a:effectLst>
                  <a:innerShdw blurRad="63500" dist="50800" dir="13500000">
                    <a:srgbClr val="000000">
                      <a:alpha val="50000"/>
                    </a:srgbClr>
                  </a:innerShdw>
                </a:effectLst>
                <a:latin typeface="system-ui"/>
              </a:rPr>
              <a:t>Rows (type):</a:t>
            </a:r>
          </a:p>
          <a:p>
            <a:pPr algn="l"/>
            <a:r>
              <a:rPr lang="en-IN" sz="1400" b="1" i="0" spc="50" dirty="0">
                <a:ln w="0"/>
                <a:solidFill>
                  <a:schemeClr val="tx1"/>
                </a:solidFill>
                <a:effectLst>
                  <a:innerShdw blurRad="63500" dist="50800" dir="13500000">
                    <a:srgbClr val="000000">
                      <a:alpha val="50000"/>
                    </a:srgbClr>
                  </a:innerShdw>
                </a:effectLst>
                <a:latin typeface="system-ui"/>
              </a:rPr>
              <a:t>CASH_OUT : money was withdrawn</a:t>
            </a:r>
          </a:p>
          <a:p>
            <a:pPr algn="l"/>
            <a:endParaRPr lang="en-IN" sz="1400" b="1" i="0" spc="50" dirty="0">
              <a:ln w="0"/>
              <a:solidFill>
                <a:schemeClr val="tx1"/>
              </a:solidFill>
              <a:effectLst>
                <a:innerShdw blurRad="63500" dist="50800" dir="13500000">
                  <a:srgbClr val="000000">
                    <a:alpha val="50000"/>
                  </a:srgbClr>
                </a:innerShdw>
              </a:effectLst>
              <a:latin typeface="system-ui"/>
            </a:endParaRPr>
          </a:p>
          <a:p>
            <a:pPr marL="285750" indent="-285750" algn="l">
              <a:buFont typeface="Arial" panose="020B0604020202020204" pitchFamily="34" charset="0"/>
              <a:buChar char="•"/>
            </a:pPr>
            <a:r>
              <a:rPr lang="en-IN" sz="1400" b="1" spc="50" dirty="0">
                <a:ln w="0"/>
                <a:solidFill>
                  <a:schemeClr val="tx1"/>
                </a:solidFill>
                <a:effectLst>
                  <a:innerShdw blurRad="63500" dist="50800" dir="13500000">
                    <a:srgbClr val="000000">
                      <a:alpha val="50000"/>
                    </a:srgbClr>
                  </a:innerShdw>
                </a:effectLst>
                <a:latin typeface="system-ui"/>
              </a:rPr>
              <a:t>Non- fraudulent -  1,293</a:t>
            </a:r>
          </a:p>
          <a:p>
            <a:pPr marL="285750" indent="-285750" algn="l">
              <a:buFont typeface="Arial" panose="020B0604020202020204" pitchFamily="34" charset="0"/>
              <a:buChar char="•"/>
            </a:pPr>
            <a:r>
              <a:rPr lang="en-IN" sz="1400" b="1" i="0" spc="50" dirty="0">
                <a:ln w="0"/>
                <a:solidFill>
                  <a:schemeClr val="tx1"/>
                </a:solidFill>
                <a:effectLst>
                  <a:innerShdw blurRad="63500" dist="50800" dir="13500000">
                    <a:srgbClr val="000000">
                      <a:alpha val="50000"/>
                    </a:srgbClr>
                  </a:innerShdw>
                </a:effectLst>
                <a:latin typeface="system-ui"/>
              </a:rPr>
              <a:t>Fraudulent- 578</a:t>
            </a:r>
          </a:p>
          <a:p>
            <a:pPr algn="l"/>
            <a:endParaRPr lang="en-IN" sz="1400" b="1" spc="50" dirty="0">
              <a:ln w="0"/>
              <a:solidFill>
                <a:schemeClr val="tx1"/>
              </a:solidFill>
              <a:effectLst>
                <a:innerShdw blurRad="63500" dist="50800" dir="13500000">
                  <a:srgbClr val="000000">
                    <a:alpha val="50000"/>
                  </a:srgbClr>
                </a:innerShdw>
              </a:effectLst>
              <a:latin typeface="system-ui"/>
            </a:endParaRPr>
          </a:p>
          <a:p>
            <a:pPr algn="l"/>
            <a:r>
              <a:rPr lang="en-IN" sz="1400" b="1" i="0" spc="50" dirty="0">
                <a:ln w="0"/>
                <a:solidFill>
                  <a:schemeClr val="tx1"/>
                </a:solidFill>
                <a:effectLst>
                  <a:innerShdw blurRad="63500" dist="50800" dir="13500000">
                    <a:srgbClr val="000000">
                      <a:alpha val="50000"/>
                    </a:srgbClr>
                  </a:innerShdw>
                </a:effectLst>
                <a:latin typeface="system-ui"/>
              </a:rPr>
              <a:t>TRANSFER</a:t>
            </a:r>
            <a:r>
              <a:rPr lang="en-IN" sz="1400" b="1" spc="50" dirty="0">
                <a:ln w="0"/>
                <a:solidFill>
                  <a:schemeClr val="tx1"/>
                </a:solidFill>
                <a:effectLst>
                  <a:innerShdw blurRad="63500" dist="50800" dir="13500000">
                    <a:srgbClr val="000000">
                      <a:alpha val="50000"/>
                    </a:srgbClr>
                  </a:innerShdw>
                </a:effectLst>
                <a:latin typeface="system-ui"/>
              </a:rPr>
              <a:t> </a:t>
            </a:r>
            <a:r>
              <a:rPr lang="en-IN" sz="1400" b="1" i="0" spc="50" dirty="0">
                <a:ln w="0"/>
                <a:solidFill>
                  <a:schemeClr val="tx1"/>
                </a:solidFill>
                <a:effectLst>
                  <a:innerShdw blurRad="63500" dist="50800" dir="13500000">
                    <a:srgbClr val="000000">
                      <a:alpha val="50000"/>
                    </a:srgbClr>
                  </a:innerShdw>
                </a:effectLst>
                <a:latin typeface="system-ui"/>
              </a:rPr>
              <a:t>:</a:t>
            </a:r>
            <a:r>
              <a:rPr lang="en-IN" sz="1400" b="1" spc="50" dirty="0">
                <a:ln w="0"/>
                <a:solidFill>
                  <a:schemeClr val="tx1"/>
                </a:solidFill>
                <a:effectLst>
                  <a:innerShdw blurRad="63500" dist="50800" dir="13500000">
                    <a:srgbClr val="000000">
                      <a:alpha val="50000"/>
                    </a:srgbClr>
                  </a:innerShdw>
                </a:effectLst>
                <a:latin typeface="system-ui"/>
              </a:rPr>
              <a:t> </a:t>
            </a:r>
            <a:r>
              <a:rPr lang="en-IN" sz="1400" b="1" i="0" spc="50" dirty="0">
                <a:ln w="0"/>
                <a:solidFill>
                  <a:schemeClr val="tx1"/>
                </a:solidFill>
                <a:effectLst>
                  <a:innerShdw blurRad="63500" dist="50800" dir="13500000">
                    <a:srgbClr val="000000">
                      <a:alpha val="50000"/>
                    </a:srgbClr>
                  </a:innerShdw>
                </a:effectLst>
                <a:latin typeface="system-ui"/>
              </a:rPr>
              <a:t>money was transferred.</a:t>
            </a:r>
          </a:p>
          <a:p>
            <a:pPr algn="l"/>
            <a:endParaRPr lang="en-IN" sz="1400" b="1" i="0" spc="50" dirty="0">
              <a:ln w="0"/>
              <a:solidFill>
                <a:schemeClr val="tx1"/>
              </a:solidFill>
              <a:effectLst>
                <a:innerShdw blurRad="63500" dist="50800" dir="13500000">
                  <a:srgbClr val="000000">
                    <a:alpha val="50000"/>
                  </a:srgbClr>
                </a:innerShdw>
              </a:effectLst>
              <a:latin typeface="system-ui"/>
            </a:endParaRPr>
          </a:p>
          <a:p>
            <a:pPr marL="285750" indent="-285750" algn="l">
              <a:buFont typeface="Arial" panose="020B0604020202020204" pitchFamily="34" charset="0"/>
              <a:buChar char="•"/>
            </a:pPr>
            <a:r>
              <a:rPr lang="en-IN" sz="1400" b="1" spc="50" dirty="0">
                <a:ln w="0"/>
                <a:solidFill>
                  <a:schemeClr val="tx1"/>
                </a:solidFill>
                <a:effectLst>
                  <a:innerShdw blurRad="63500" dist="50800" dir="13500000">
                    <a:srgbClr val="000000">
                      <a:alpha val="50000"/>
                    </a:srgbClr>
                  </a:innerShdw>
                </a:effectLst>
                <a:latin typeface="system-ui"/>
              </a:rPr>
              <a:t>Non- fraudulent -  900</a:t>
            </a:r>
          </a:p>
          <a:p>
            <a:pPr marL="285750" indent="-285750" algn="l">
              <a:buFont typeface="Arial" panose="020B0604020202020204" pitchFamily="34" charset="0"/>
              <a:buChar char="•"/>
            </a:pPr>
            <a:r>
              <a:rPr lang="en-IN" sz="1400" b="1" i="0" spc="50" dirty="0">
                <a:ln w="0"/>
                <a:solidFill>
                  <a:schemeClr val="tx1"/>
                </a:solidFill>
                <a:effectLst>
                  <a:innerShdw blurRad="63500" dist="50800" dir="13500000">
                    <a:srgbClr val="000000">
                      <a:alpha val="50000"/>
                    </a:srgbClr>
                  </a:innerShdw>
                </a:effectLst>
                <a:latin typeface="system-ui"/>
              </a:rPr>
              <a:t>Fraudulent- 564</a:t>
            </a:r>
          </a:p>
          <a:p>
            <a:pPr algn="l"/>
            <a:endParaRPr lang="en-IN" sz="1400" b="1" i="0" dirty="0">
              <a:effectLst/>
              <a:latin typeface="system-ui"/>
            </a:endParaRPr>
          </a:p>
        </p:txBody>
      </p:sp>
      <p:sp>
        <p:nvSpPr>
          <p:cNvPr id="37" name="Rectangle 36">
            <a:extLst>
              <a:ext uri="{FF2B5EF4-FFF2-40B4-BE49-F238E27FC236}">
                <a16:creationId xmlns:a16="http://schemas.microsoft.com/office/drawing/2014/main" id="{9C2B7766-5AC2-ED60-CE2F-BD0CCE29A5EC}"/>
              </a:ext>
            </a:extLst>
          </p:cNvPr>
          <p:cNvSpPr/>
          <p:nvPr/>
        </p:nvSpPr>
        <p:spPr>
          <a:xfrm>
            <a:off x="8757273" y="3365933"/>
            <a:ext cx="2623677" cy="27087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b="1" spc="50" dirty="0">
                <a:ln w="0"/>
                <a:solidFill>
                  <a:schemeClr val="tx1"/>
                </a:solidFill>
                <a:effectLst>
                  <a:innerShdw blurRad="63500" dist="50800" dir="13500000">
                    <a:srgbClr val="000000">
                      <a:alpha val="50000"/>
                    </a:srgbClr>
                  </a:innerShdw>
                </a:effectLst>
                <a:latin typeface="system-ui"/>
              </a:rPr>
              <a:t>B</a:t>
            </a:r>
            <a:r>
              <a:rPr lang="en-US" b="1" i="0" spc="50" dirty="0">
                <a:ln w="0"/>
                <a:solidFill>
                  <a:schemeClr val="tx1"/>
                </a:solidFill>
                <a:effectLst>
                  <a:innerShdw blurRad="63500" dist="50800" dir="13500000">
                    <a:srgbClr val="000000">
                      <a:alpha val="50000"/>
                    </a:srgbClr>
                  </a:innerShdw>
                </a:effectLst>
                <a:latin typeface="system-ui"/>
              </a:rPr>
              <a:t>alance: </a:t>
            </a:r>
          </a:p>
          <a:p>
            <a:endParaRPr lang="en-US" b="1" i="0" spc="50" dirty="0">
              <a:ln w="0"/>
              <a:solidFill>
                <a:schemeClr val="tx1"/>
              </a:solidFill>
              <a:effectLst>
                <a:innerShdw blurRad="63500" dist="50800" dir="13500000">
                  <a:srgbClr val="000000">
                    <a:alpha val="50000"/>
                  </a:srgbClr>
                </a:innerShdw>
              </a:effectLst>
              <a:latin typeface="system-ui"/>
            </a:endParaRPr>
          </a:p>
          <a:p>
            <a:pPr marL="285750" indent="-285750">
              <a:buFont typeface="Arial" panose="020B0604020202020204" pitchFamily="34" charset="0"/>
              <a:buChar char="•"/>
            </a:pPr>
            <a:r>
              <a:rPr lang="en-US" b="1" spc="50" dirty="0">
                <a:ln w="0"/>
                <a:solidFill>
                  <a:schemeClr val="tx1"/>
                </a:solidFill>
                <a:effectLst>
                  <a:innerShdw blurRad="63500" dist="50800" dir="13500000">
                    <a:srgbClr val="000000">
                      <a:alpha val="50000"/>
                    </a:srgbClr>
                  </a:innerShdw>
                </a:effectLst>
                <a:latin typeface="system-ui"/>
              </a:rPr>
              <a:t>M</a:t>
            </a:r>
            <a:r>
              <a:rPr lang="en-US" b="1" i="0" spc="50" dirty="0">
                <a:ln w="0"/>
                <a:solidFill>
                  <a:schemeClr val="tx1"/>
                </a:solidFill>
                <a:effectLst>
                  <a:innerShdw blurRad="63500" dist="50800" dir="13500000">
                    <a:srgbClr val="000000">
                      <a:alpha val="50000"/>
                    </a:srgbClr>
                  </a:innerShdw>
                </a:effectLst>
                <a:latin typeface="system-ui"/>
              </a:rPr>
              <a:t>ismatched transitions - 6315</a:t>
            </a:r>
          </a:p>
          <a:p>
            <a:endParaRPr lang="en-US" b="1" i="0" spc="50" dirty="0">
              <a:ln w="0"/>
              <a:solidFill>
                <a:schemeClr val="tx1"/>
              </a:solidFill>
              <a:effectLst>
                <a:innerShdw blurRad="63500" dist="50800" dir="13500000">
                  <a:srgbClr val="000000">
                    <a:alpha val="50000"/>
                  </a:srgbClr>
                </a:innerShdw>
              </a:effectLst>
              <a:latin typeface="system-ui"/>
            </a:endParaRPr>
          </a:p>
          <a:p>
            <a:pPr marL="285750" indent="-285750">
              <a:buFont typeface="Arial" panose="020B0604020202020204" pitchFamily="34" charset="0"/>
              <a:buChar char="•"/>
            </a:pPr>
            <a:r>
              <a:rPr lang="en-US" b="1" i="0" spc="50" dirty="0">
                <a:ln w="0"/>
                <a:solidFill>
                  <a:schemeClr val="tx1"/>
                </a:solidFill>
                <a:effectLst>
                  <a:innerShdw blurRad="63500" dist="50800" dir="13500000">
                    <a:srgbClr val="000000">
                      <a:alpha val="50000"/>
                    </a:srgbClr>
                  </a:innerShdw>
                </a:effectLst>
                <a:latin typeface="system-ui"/>
              </a:rPr>
              <a:t>Matched Transitions - 4827 </a:t>
            </a:r>
          </a:p>
          <a:p>
            <a:endParaRPr lang="en-IN" dirty="0"/>
          </a:p>
        </p:txBody>
      </p:sp>
      <p:sp>
        <p:nvSpPr>
          <p:cNvPr id="46" name="Arrow: Down 45">
            <a:extLst>
              <a:ext uri="{FF2B5EF4-FFF2-40B4-BE49-F238E27FC236}">
                <a16:creationId xmlns:a16="http://schemas.microsoft.com/office/drawing/2014/main" id="{10E00B14-566F-66CB-7DA2-346D68E3C48B}"/>
              </a:ext>
            </a:extLst>
          </p:cNvPr>
          <p:cNvSpPr/>
          <p:nvPr/>
        </p:nvSpPr>
        <p:spPr>
          <a:xfrm>
            <a:off x="1695168" y="2956978"/>
            <a:ext cx="163130" cy="408955"/>
          </a:xfrm>
          <a:prstGeom prst="downArrow">
            <a:avLst/>
          </a:prstGeom>
          <a:solidFill>
            <a:schemeClr val="accent5">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Arrow: Down 48">
            <a:extLst>
              <a:ext uri="{FF2B5EF4-FFF2-40B4-BE49-F238E27FC236}">
                <a16:creationId xmlns:a16="http://schemas.microsoft.com/office/drawing/2014/main" id="{0EAC3C9E-CB00-CA87-4B3F-867EB4B91447}"/>
              </a:ext>
            </a:extLst>
          </p:cNvPr>
          <p:cNvSpPr/>
          <p:nvPr/>
        </p:nvSpPr>
        <p:spPr>
          <a:xfrm>
            <a:off x="9987546" y="2956978"/>
            <a:ext cx="163130" cy="408955"/>
          </a:xfrm>
          <a:prstGeom prst="downArrow">
            <a:avLst/>
          </a:prstGeom>
          <a:solidFill>
            <a:schemeClr val="bg1">
              <a:lumMod val="9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8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xploratory Data Analysis (EDA ...">
            <a:extLst>
              <a:ext uri="{FF2B5EF4-FFF2-40B4-BE49-F238E27FC236}">
                <a16:creationId xmlns:a16="http://schemas.microsoft.com/office/drawing/2014/main" id="{E99C1B0F-DA50-B9E0-B51E-AA0867FD2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130" y="-1"/>
            <a:ext cx="5138884" cy="2739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FD8608-9F8B-7816-D4C7-576E62C21258}"/>
              </a:ext>
            </a:extLst>
          </p:cNvPr>
          <p:cNvSpPr txBox="1"/>
          <p:nvPr/>
        </p:nvSpPr>
        <p:spPr>
          <a:xfrm>
            <a:off x="7313311" y="3077495"/>
            <a:ext cx="4750869" cy="1323439"/>
          </a:xfrm>
          <a:prstGeom prst="rect">
            <a:avLst/>
          </a:prstGeom>
          <a:ln>
            <a:solidFill>
              <a:schemeClr val="bg1">
                <a:lumMod val="10000"/>
              </a:schemeClr>
            </a:solidFill>
          </a:ln>
          <a:scene3d>
            <a:camera prst="orthographicFront">
              <a:rot lat="0" lon="0" rev="0"/>
            </a:camera>
            <a:lightRig rig="threePt" dir="tl"/>
          </a:scene3d>
          <a:sp3d prstMaterial="plastic">
            <a:bevelT prst="angle"/>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4000" dirty="0">
                <a:ln w="0"/>
                <a:solidFill>
                  <a:schemeClr val="bg1">
                    <a:lumMod val="10000"/>
                  </a:schemeClr>
                </a:solidFill>
                <a:effectLst>
                  <a:outerShdw blurRad="38100" dist="19050" dir="2700000" algn="tl" rotWithShape="0">
                    <a:schemeClr val="dk1">
                      <a:alpha val="40000"/>
                    </a:schemeClr>
                  </a:outerShdw>
                </a:effectLst>
              </a:rPr>
              <a:t>Exploratory Data Analysis (EDA)</a:t>
            </a:r>
          </a:p>
        </p:txBody>
      </p:sp>
      <p:sp>
        <p:nvSpPr>
          <p:cNvPr id="9" name="Rectangle 7">
            <a:extLst>
              <a:ext uri="{FF2B5EF4-FFF2-40B4-BE49-F238E27FC236}">
                <a16:creationId xmlns:a16="http://schemas.microsoft.com/office/drawing/2014/main" id="{6E59C51C-DD43-BEE0-5BAE-6C5F6E86D1DC}"/>
              </a:ext>
            </a:extLst>
          </p:cNvPr>
          <p:cNvSpPr>
            <a:spLocks noChangeArrowheads="1"/>
          </p:cNvSpPr>
          <p:nvPr/>
        </p:nvSpPr>
        <p:spPr bwMode="auto">
          <a:xfrm>
            <a:off x="117986" y="304417"/>
            <a:ext cx="6213987" cy="95410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sng"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Understand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We look at the data to see what’s inside – things like transaction amounts, sender and receiver details, and account balances. This helps us know how the data is organized and what we are working with.</a:t>
            </a:r>
          </a:p>
        </p:txBody>
      </p:sp>
      <p:sp>
        <p:nvSpPr>
          <p:cNvPr id="11" name="Rectangle 9">
            <a:extLst>
              <a:ext uri="{FF2B5EF4-FFF2-40B4-BE49-F238E27FC236}">
                <a16:creationId xmlns:a16="http://schemas.microsoft.com/office/drawing/2014/main" id="{E4FCE1A6-62E4-031E-DC06-F2E3529E5114}"/>
              </a:ext>
            </a:extLst>
          </p:cNvPr>
          <p:cNvSpPr>
            <a:spLocks noChangeArrowheads="1"/>
          </p:cNvSpPr>
          <p:nvPr/>
        </p:nvSpPr>
        <p:spPr bwMode="auto">
          <a:xfrm>
            <a:off x="117984" y="2021815"/>
            <a:ext cx="6213987" cy="95410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sng"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Spot Patterns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We search for trends or patterns in the transactions, like how much money is usually sent or withdrawn, and at what times. This helps us see what normal behavior looks like.</a:t>
            </a:r>
          </a:p>
        </p:txBody>
      </p:sp>
      <p:sp>
        <p:nvSpPr>
          <p:cNvPr id="13" name="Rectangle 11">
            <a:extLst>
              <a:ext uri="{FF2B5EF4-FFF2-40B4-BE49-F238E27FC236}">
                <a16:creationId xmlns:a16="http://schemas.microsoft.com/office/drawing/2014/main" id="{BE54B263-7F35-DCFC-F60C-F92FF450BAAB}"/>
              </a:ext>
            </a:extLst>
          </p:cNvPr>
          <p:cNvSpPr>
            <a:spLocks noChangeArrowheads="1"/>
          </p:cNvSpPr>
          <p:nvPr/>
        </p:nvSpPr>
        <p:spPr bwMode="auto">
          <a:xfrm>
            <a:off x="127819" y="3739214"/>
            <a:ext cx="6204153" cy="95410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sng"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Identify Outliers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We check for anything unusual – like very large transactions or accounts with strange activity. These could be red flags for fraud.</a:t>
            </a:r>
          </a:p>
        </p:txBody>
      </p:sp>
      <p:sp>
        <p:nvSpPr>
          <p:cNvPr id="15" name="Rectangle 13">
            <a:extLst>
              <a:ext uri="{FF2B5EF4-FFF2-40B4-BE49-F238E27FC236}">
                <a16:creationId xmlns:a16="http://schemas.microsoft.com/office/drawing/2014/main" id="{408D1AEA-138D-EFE6-28E9-FCB84497E127}"/>
              </a:ext>
            </a:extLst>
          </p:cNvPr>
          <p:cNvSpPr>
            <a:spLocks noChangeArrowheads="1"/>
          </p:cNvSpPr>
          <p:nvPr/>
        </p:nvSpPr>
        <p:spPr bwMode="auto">
          <a:xfrm>
            <a:off x="127817" y="5456613"/>
            <a:ext cx="6204152" cy="95410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sng"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Prepare the Data for Analysis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normalizeH="0" baseline="0" dirty="0">
                <a:ln w="0"/>
                <a:solidFill>
                  <a:schemeClr val="tx1"/>
                </a:solidFill>
                <a:effectLst>
                  <a:outerShdw blurRad="38100" dist="19050" dir="2700000" algn="tl" rotWithShape="0">
                    <a:schemeClr val="dk1">
                      <a:alpha val="40000"/>
                    </a:schemeClr>
                  </a:outerShdw>
                </a:effectLst>
                <a:latin typeface="Arial" panose="020B0604020202020204" pitchFamily="34" charset="0"/>
              </a:rPr>
              <a:t>We clean the data by fixing errors or filling in missing information. This ensures our analysis is accurate and ready to identify fraudulent transactions.</a:t>
            </a:r>
          </a:p>
        </p:txBody>
      </p:sp>
      <p:cxnSp>
        <p:nvCxnSpPr>
          <p:cNvPr id="17" name="Straight Arrow Connector 16">
            <a:extLst>
              <a:ext uri="{FF2B5EF4-FFF2-40B4-BE49-F238E27FC236}">
                <a16:creationId xmlns:a16="http://schemas.microsoft.com/office/drawing/2014/main" id="{18A92954-DBED-4A28-0D81-32AAC4545027}"/>
              </a:ext>
            </a:extLst>
          </p:cNvPr>
          <p:cNvCxnSpPr>
            <a:cxnSpLocks/>
            <a:stCxn id="8" idx="1"/>
          </p:cNvCxnSpPr>
          <p:nvPr/>
        </p:nvCxnSpPr>
        <p:spPr>
          <a:xfrm flipH="1" flipV="1">
            <a:off x="6233652" y="1062972"/>
            <a:ext cx="1079659" cy="267624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932145C2-098F-147F-6F01-92A3F0FF2612}"/>
              </a:ext>
            </a:extLst>
          </p:cNvPr>
          <p:cNvCxnSpPr>
            <a:cxnSpLocks/>
            <a:stCxn id="8" idx="1"/>
          </p:cNvCxnSpPr>
          <p:nvPr/>
        </p:nvCxnSpPr>
        <p:spPr>
          <a:xfrm flipH="1" flipV="1">
            <a:off x="6233652" y="2908478"/>
            <a:ext cx="1079659" cy="8307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A6FCD181-08FD-8B50-E60F-3716CC585BC3}"/>
              </a:ext>
            </a:extLst>
          </p:cNvPr>
          <p:cNvCxnSpPr>
            <a:cxnSpLocks/>
            <a:stCxn id="8" idx="1"/>
          </p:cNvCxnSpPr>
          <p:nvPr/>
        </p:nvCxnSpPr>
        <p:spPr>
          <a:xfrm flipH="1">
            <a:off x="6233652" y="3739215"/>
            <a:ext cx="1079659" cy="8307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079D59B4-156B-4313-F061-9F42093428BA}"/>
              </a:ext>
            </a:extLst>
          </p:cNvPr>
          <p:cNvCxnSpPr>
            <a:cxnSpLocks/>
            <a:stCxn id="8" idx="1"/>
          </p:cNvCxnSpPr>
          <p:nvPr/>
        </p:nvCxnSpPr>
        <p:spPr>
          <a:xfrm flipH="1">
            <a:off x="6233652" y="3739215"/>
            <a:ext cx="1079659" cy="257309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33826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1">
      <a:dk1>
        <a:sysClr val="windowText" lastClr="000000"/>
      </a:dk1>
      <a:lt1>
        <a:srgbClr val="EBEBEB"/>
      </a:lt1>
      <a:dk2>
        <a:srgbClr val="BFBFBF"/>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703B0F0-D080-4B30-963C-D597F00A677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BAFE6CD-68A4-4C17-9F35-4FE21365F217}">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4270</TotalTime>
  <Words>2069</Words>
  <Application>Microsoft Office PowerPoint</Application>
  <PresentationFormat>Widescreen</PresentationFormat>
  <Paragraphs>227</Paragraphs>
  <Slides>24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Arial</vt:lpstr>
      <vt:lpstr>Arial </vt:lpstr>
      <vt:lpstr>Aril</vt:lpstr>
      <vt:lpstr>Century Gothic</vt:lpstr>
      <vt:lpstr>system-ui</vt:lpstr>
      <vt:lpstr>var(--jp-code-font-family)</vt:lpstr>
      <vt:lpstr>var(--jp-content-font-family)</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Prateek Jain</dc:creator>
  <cp:lastModifiedBy>Prateek Jain</cp:lastModifiedBy>
  <cp:revision>35</cp:revision>
  <dcterms:created xsi:type="dcterms:W3CDTF">2024-12-19T18:07:16Z</dcterms:created>
  <dcterms:modified xsi:type="dcterms:W3CDTF">2025-01-18T21:08:04Z</dcterms:modified>
</cp:coreProperties>
</file>